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26" r:id="rId3"/>
    <p:sldId id="325" r:id="rId4"/>
    <p:sldId id="322" r:id="rId5"/>
    <p:sldId id="335" r:id="rId6"/>
    <p:sldId id="324" r:id="rId7"/>
    <p:sldId id="334" r:id="rId8"/>
    <p:sldId id="336" r:id="rId9"/>
    <p:sldId id="330" r:id="rId10"/>
    <p:sldId id="332" r:id="rId11"/>
    <p:sldId id="327" r:id="rId12"/>
    <p:sldId id="329" r:id="rId13"/>
    <p:sldId id="333"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0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4" autoAdjust="0"/>
    <p:restoredTop sz="94660"/>
  </p:normalViewPr>
  <p:slideViewPr>
    <p:cSldViewPr snapToGrid="0">
      <p:cViewPr varScale="1">
        <p:scale>
          <a:sx n="107" d="100"/>
          <a:sy n="107" d="100"/>
        </p:scale>
        <p:origin x="13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97FA0-46E2-418C-848E-51FBA27FCB8B}" type="datetimeFigureOut">
              <a:rPr lang="en-GB" smtClean="0"/>
              <a:t>17/11/2024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435E7-EB73-46E6-8EDC-FDAEB97DB3A2}" type="slidenum">
              <a:rPr lang="en-GB" smtClean="0"/>
              <a:t>‹#›</a:t>
            </a:fld>
            <a:endParaRPr lang="en-GB" dirty="0"/>
          </a:p>
        </p:txBody>
      </p:sp>
    </p:spTree>
    <p:extLst>
      <p:ext uri="{BB962C8B-B14F-4D97-AF65-F5344CB8AC3E}">
        <p14:creationId xmlns:p14="http://schemas.microsoft.com/office/powerpoint/2010/main" val="354926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F6CF-8A57-4DD2-A150-8F27D4D7D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61F506-7761-41D2-B4BF-4581AA422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E44AAA-FF18-4455-8799-7291187908CF}"/>
              </a:ext>
            </a:extLst>
          </p:cNvPr>
          <p:cNvSpPr>
            <a:spLocks noGrp="1"/>
          </p:cNvSpPr>
          <p:nvPr>
            <p:ph type="dt" sz="half" idx="10"/>
          </p:nvPr>
        </p:nvSpPr>
        <p:spPr/>
        <p:txBody>
          <a:bodyPr/>
          <a:lstStyle/>
          <a:p>
            <a:fld id="{BA4ED1D0-C7B8-456C-8B1D-D1E4795EB64C}" type="datetime1">
              <a:rPr lang="en-GB" smtClean="0"/>
              <a:t>17/11/2024</a:t>
            </a:fld>
            <a:endParaRPr lang="en-GB" dirty="0"/>
          </a:p>
        </p:txBody>
      </p:sp>
      <p:sp>
        <p:nvSpPr>
          <p:cNvPr id="5" name="Footer Placeholder 4">
            <a:extLst>
              <a:ext uri="{FF2B5EF4-FFF2-40B4-BE49-F238E27FC236}">
                <a16:creationId xmlns:a16="http://schemas.microsoft.com/office/drawing/2014/main" id="{76E2AACC-33F3-4EC5-8647-8176D59EB5C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08103D-5523-4033-8CB3-8C43B4EAE4CC}"/>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29389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AB6F-1657-4813-B284-6098C83229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E71E01-B395-405E-A9AA-0AE75C3140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DEC9B9-8A9E-4702-9A5F-51824386A3B0}"/>
              </a:ext>
            </a:extLst>
          </p:cNvPr>
          <p:cNvSpPr>
            <a:spLocks noGrp="1"/>
          </p:cNvSpPr>
          <p:nvPr>
            <p:ph type="dt" sz="half" idx="10"/>
          </p:nvPr>
        </p:nvSpPr>
        <p:spPr/>
        <p:txBody>
          <a:bodyPr/>
          <a:lstStyle/>
          <a:p>
            <a:fld id="{ED833327-4B21-408E-AE96-4A4D4D4806E8}" type="datetime1">
              <a:rPr lang="en-GB" smtClean="0"/>
              <a:t>17/11/2024</a:t>
            </a:fld>
            <a:endParaRPr lang="en-GB" dirty="0"/>
          </a:p>
        </p:txBody>
      </p:sp>
      <p:sp>
        <p:nvSpPr>
          <p:cNvPr id="5" name="Footer Placeholder 4">
            <a:extLst>
              <a:ext uri="{FF2B5EF4-FFF2-40B4-BE49-F238E27FC236}">
                <a16:creationId xmlns:a16="http://schemas.microsoft.com/office/drawing/2014/main" id="{FB949963-F3A2-4F07-A654-7CCB2DD9198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F3E10A4-BC3B-4B38-93C9-1752729ADD32}"/>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240049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FFA1EB-1677-4E54-A323-E085C24C0B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A9D60A-250B-44CE-A33D-BFB3D90A9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6DF62C-A1DD-4B3B-88E4-60B6D2970911}"/>
              </a:ext>
            </a:extLst>
          </p:cNvPr>
          <p:cNvSpPr>
            <a:spLocks noGrp="1"/>
          </p:cNvSpPr>
          <p:nvPr>
            <p:ph type="dt" sz="half" idx="10"/>
          </p:nvPr>
        </p:nvSpPr>
        <p:spPr/>
        <p:txBody>
          <a:bodyPr/>
          <a:lstStyle/>
          <a:p>
            <a:fld id="{CC5321CA-B81A-4C50-B937-DFC6117B20CE}" type="datetime1">
              <a:rPr lang="en-GB" smtClean="0"/>
              <a:t>17/11/2024</a:t>
            </a:fld>
            <a:endParaRPr lang="en-GB" dirty="0"/>
          </a:p>
        </p:txBody>
      </p:sp>
      <p:sp>
        <p:nvSpPr>
          <p:cNvPr id="5" name="Footer Placeholder 4">
            <a:extLst>
              <a:ext uri="{FF2B5EF4-FFF2-40B4-BE49-F238E27FC236}">
                <a16:creationId xmlns:a16="http://schemas.microsoft.com/office/drawing/2014/main" id="{6B9C3300-6AA5-44D8-9819-2B315B4B89A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A5E94D-3F2C-4D5B-BAA2-799325D04141}"/>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137577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17BB-BCCC-40FD-B2EB-714CFBB05D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1DFB1A-822E-4869-90A3-81860D5A79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FC3B2-F2E9-4C29-813C-2859DEB25999}"/>
              </a:ext>
            </a:extLst>
          </p:cNvPr>
          <p:cNvSpPr>
            <a:spLocks noGrp="1"/>
          </p:cNvSpPr>
          <p:nvPr>
            <p:ph type="dt" sz="half" idx="10"/>
          </p:nvPr>
        </p:nvSpPr>
        <p:spPr/>
        <p:txBody>
          <a:bodyPr/>
          <a:lstStyle/>
          <a:p>
            <a:fld id="{2C7BB3AE-EF05-4B5C-AE3C-7C99492DAB42}" type="datetime1">
              <a:rPr lang="en-GB" smtClean="0"/>
              <a:t>17/11/2024</a:t>
            </a:fld>
            <a:endParaRPr lang="en-GB" dirty="0"/>
          </a:p>
        </p:txBody>
      </p:sp>
      <p:sp>
        <p:nvSpPr>
          <p:cNvPr id="5" name="Footer Placeholder 4">
            <a:extLst>
              <a:ext uri="{FF2B5EF4-FFF2-40B4-BE49-F238E27FC236}">
                <a16:creationId xmlns:a16="http://schemas.microsoft.com/office/drawing/2014/main" id="{E4040C36-8378-4BE0-A683-B054E80957A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7B60195-E1CD-49A7-97C8-D48E3F1A957B}"/>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94758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94C5-0AEA-432F-AC1B-33637CD15E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3E7773-AEBF-426A-9898-03B460180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8541A1-15BD-4E19-8488-03E584C1CAD8}"/>
              </a:ext>
            </a:extLst>
          </p:cNvPr>
          <p:cNvSpPr>
            <a:spLocks noGrp="1"/>
          </p:cNvSpPr>
          <p:nvPr>
            <p:ph type="dt" sz="half" idx="10"/>
          </p:nvPr>
        </p:nvSpPr>
        <p:spPr/>
        <p:txBody>
          <a:bodyPr/>
          <a:lstStyle/>
          <a:p>
            <a:fld id="{CF5FD3F6-4AAF-4412-A7E5-2372D0C618EF}" type="datetime1">
              <a:rPr lang="en-GB" smtClean="0"/>
              <a:t>17/11/2024</a:t>
            </a:fld>
            <a:endParaRPr lang="en-GB" dirty="0"/>
          </a:p>
        </p:txBody>
      </p:sp>
      <p:sp>
        <p:nvSpPr>
          <p:cNvPr id="5" name="Footer Placeholder 4">
            <a:extLst>
              <a:ext uri="{FF2B5EF4-FFF2-40B4-BE49-F238E27FC236}">
                <a16:creationId xmlns:a16="http://schemas.microsoft.com/office/drawing/2014/main" id="{B81F5FED-0169-4677-A6CF-68BAF12EB2B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CE57B6-52BF-421A-B34A-479C5C68C18B}"/>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408902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5257-DB66-4613-BDFE-F8099B4748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32409B-B359-49A9-AF43-6CC923A9D1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64E61C-68B6-486E-AED1-3B1BFCBC1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154B55-2A0F-4279-9E61-61A9771CD599}"/>
              </a:ext>
            </a:extLst>
          </p:cNvPr>
          <p:cNvSpPr>
            <a:spLocks noGrp="1"/>
          </p:cNvSpPr>
          <p:nvPr>
            <p:ph type="dt" sz="half" idx="10"/>
          </p:nvPr>
        </p:nvSpPr>
        <p:spPr/>
        <p:txBody>
          <a:bodyPr/>
          <a:lstStyle/>
          <a:p>
            <a:fld id="{5B704397-25B1-46BB-80E7-68852E460756}" type="datetime1">
              <a:rPr lang="en-GB" smtClean="0"/>
              <a:t>17/11/2024</a:t>
            </a:fld>
            <a:endParaRPr lang="en-GB" dirty="0"/>
          </a:p>
        </p:txBody>
      </p:sp>
      <p:sp>
        <p:nvSpPr>
          <p:cNvPr id="6" name="Footer Placeholder 5">
            <a:extLst>
              <a:ext uri="{FF2B5EF4-FFF2-40B4-BE49-F238E27FC236}">
                <a16:creationId xmlns:a16="http://schemas.microsoft.com/office/drawing/2014/main" id="{5F4CB46E-C965-4F58-A809-B27EAF66F7B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65FBD27-5877-4387-B632-6988EE7CE828}"/>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11467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4CDF-EAEF-4A03-BFDA-58F943C7D5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48ADA9-18C1-4EA8-BD6F-277847A76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51DFAE-67B3-4448-A0A3-87ED7E045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DB1BAB-30CB-49FA-9552-964416300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D363F1-6D8B-4330-B171-9103BC45B7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521A6D-E6EE-4955-86BF-EC001FC197CE}"/>
              </a:ext>
            </a:extLst>
          </p:cNvPr>
          <p:cNvSpPr>
            <a:spLocks noGrp="1"/>
          </p:cNvSpPr>
          <p:nvPr>
            <p:ph type="dt" sz="half" idx="10"/>
          </p:nvPr>
        </p:nvSpPr>
        <p:spPr/>
        <p:txBody>
          <a:bodyPr/>
          <a:lstStyle/>
          <a:p>
            <a:fld id="{84338480-5061-42C7-8294-3B71A18792F3}" type="datetime1">
              <a:rPr lang="en-GB" smtClean="0"/>
              <a:t>17/11/2024</a:t>
            </a:fld>
            <a:endParaRPr lang="en-GB" dirty="0"/>
          </a:p>
        </p:txBody>
      </p:sp>
      <p:sp>
        <p:nvSpPr>
          <p:cNvPr id="8" name="Footer Placeholder 7">
            <a:extLst>
              <a:ext uri="{FF2B5EF4-FFF2-40B4-BE49-F238E27FC236}">
                <a16:creationId xmlns:a16="http://schemas.microsoft.com/office/drawing/2014/main" id="{C49181EF-FDB7-4208-8220-10E5F1582F4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C31086E-34E0-4B55-849C-10E237A16A21}"/>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426322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911C-4286-46C8-9CED-ADBCB574B6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327949-AE46-415F-8D4A-3BF8F4788235}"/>
              </a:ext>
            </a:extLst>
          </p:cNvPr>
          <p:cNvSpPr>
            <a:spLocks noGrp="1"/>
          </p:cNvSpPr>
          <p:nvPr>
            <p:ph type="dt" sz="half" idx="10"/>
          </p:nvPr>
        </p:nvSpPr>
        <p:spPr/>
        <p:txBody>
          <a:bodyPr/>
          <a:lstStyle/>
          <a:p>
            <a:fld id="{62F2BB16-5DAA-4211-AEDD-F38FE0984D8D}" type="datetime1">
              <a:rPr lang="en-GB" smtClean="0"/>
              <a:t>17/11/2024</a:t>
            </a:fld>
            <a:endParaRPr lang="en-GB" dirty="0"/>
          </a:p>
        </p:txBody>
      </p:sp>
      <p:sp>
        <p:nvSpPr>
          <p:cNvPr id="4" name="Footer Placeholder 3">
            <a:extLst>
              <a:ext uri="{FF2B5EF4-FFF2-40B4-BE49-F238E27FC236}">
                <a16:creationId xmlns:a16="http://schemas.microsoft.com/office/drawing/2014/main" id="{15AFCF47-1502-421B-8122-F4845BDE073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FA84DF3-9A19-4455-86F8-42A4BB91C733}"/>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350823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A97EA-DB96-4BAF-90B7-722DAD3B0973}"/>
              </a:ext>
            </a:extLst>
          </p:cNvPr>
          <p:cNvSpPr>
            <a:spLocks noGrp="1"/>
          </p:cNvSpPr>
          <p:nvPr>
            <p:ph type="dt" sz="half" idx="10"/>
          </p:nvPr>
        </p:nvSpPr>
        <p:spPr/>
        <p:txBody>
          <a:bodyPr/>
          <a:lstStyle/>
          <a:p>
            <a:fld id="{72040D23-E6EA-4655-B1E9-3BB8F84B6500}" type="datetime1">
              <a:rPr lang="en-GB" smtClean="0"/>
              <a:t>17/11/2024</a:t>
            </a:fld>
            <a:endParaRPr lang="en-GB" dirty="0"/>
          </a:p>
        </p:txBody>
      </p:sp>
      <p:sp>
        <p:nvSpPr>
          <p:cNvPr id="3" name="Footer Placeholder 2">
            <a:extLst>
              <a:ext uri="{FF2B5EF4-FFF2-40B4-BE49-F238E27FC236}">
                <a16:creationId xmlns:a16="http://schemas.microsoft.com/office/drawing/2014/main" id="{77B1280F-BE04-4719-8814-599EC7AB2AA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25E7CE1-AEBD-408B-AE83-A10FA34CA936}"/>
              </a:ext>
            </a:extLst>
          </p:cNvPr>
          <p:cNvSpPr>
            <a:spLocks noGrp="1"/>
          </p:cNvSpPr>
          <p:nvPr>
            <p:ph type="sldNum" sz="quarter" idx="12"/>
          </p:nvPr>
        </p:nvSpPr>
        <p:spPr/>
        <p:txBody>
          <a:bodyPr/>
          <a:lstStyle/>
          <a:p>
            <a:fld id="{5952ED11-40BE-4F09-9C5C-AA60A56E5026}" type="slidenum">
              <a:rPr lang="en-GB" smtClean="0"/>
              <a:t>‹#›</a:t>
            </a:fld>
            <a:endParaRPr lang="en-GB" dirty="0"/>
          </a:p>
        </p:txBody>
      </p:sp>
      <p:cxnSp>
        <p:nvCxnSpPr>
          <p:cNvPr id="5" name="Straight Connector 4">
            <a:extLst>
              <a:ext uri="{FF2B5EF4-FFF2-40B4-BE49-F238E27FC236}">
                <a16:creationId xmlns:a16="http://schemas.microsoft.com/office/drawing/2014/main" id="{79BC52CF-DF59-8E05-9571-CF226E39CD17}"/>
              </a:ext>
            </a:extLst>
          </p:cNvPr>
          <p:cNvCxnSpPr>
            <a:cxnSpLocks/>
          </p:cNvCxnSpPr>
          <p:nvPr userDrawn="1"/>
        </p:nvCxnSpPr>
        <p:spPr>
          <a:xfrm>
            <a:off x="785812" y="900575"/>
            <a:ext cx="10620375" cy="0"/>
          </a:xfrm>
          <a:prstGeom prst="line">
            <a:avLst/>
          </a:prstGeom>
          <a:ln w="15875">
            <a:solidFill>
              <a:srgbClr val="CEA06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7768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9979-B66F-4AD6-9090-AEA40A97F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461AC1B-317C-42B4-9E8A-991BB61FC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288472-6843-4B96-94EF-64288577B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72C1F8-6E06-4AE7-B667-E1AD8306E4A7}"/>
              </a:ext>
            </a:extLst>
          </p:cNvPr>
          <p:cNvSpPr>
            <a:spLocks noGrp="1"/>
          </p:cNvSpPr>
          <p:nvPr>
            <p:ph type="dt" sz="half" idx="10"/>
          </p:nvPr>
        </p:nvSpPr>
        <p:spPr/>
        <p:txBody>
          <a:bodyPr/>
          <a:lstStyle/>
          <a:p>
            <a:fld id="{AE16730B-51F6-410F-81F7-BFBCC3E3AC30}" type="datetime1">
              <a:rPr lang="en-GB" smtClean="0"/>
              <a:t>17/11/2024</a:t>
            </a:fld>
            <a:endParaRPr lang="en-GB" dirty="0"/>
          </a:p>
        </p:txBody>
      </p:sp>
      <p:sp>
        <p:nvSpPr>
          <p:cNvPr id="6" name="Footer Placeholder 5">
            <a:extLst>
              <a:ext uri="{FF2B5EF4-FFF2-40B4-BE49-F238E27FC236}">
                <a16:creationId xmlns:a16="http://schemas.microsoft.com/office/drawing/2014/main" id="{BDCC095F-831B-4158-8310-CB66AADA320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33B6AD0-C38F-4599-8FCF-8178E2E2AB00}"/>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8959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6241-23C8-4F34-B1D8-5649F1EE9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373EB7-7B60-4935-9C8C-75D7EAE50C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720C310-E93D-4CDA-9DE1-01995DED3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9BB5-F2EE-45B2-9B45-A3DAC644213C}"/>
              </a:ext>
            </a:extLst>
          </p:cNvPr>
          <p:cNvSpPr>
            <a:spLocks noGrp="1"/>
          </p:cNvSpPr>
          <p:nvPr>
            <p:ph type="dt" sz="half" idx="10"/>
          </p:nvPr>
        </p:nvSpPr>
        <p:spPr/>
        <p:txBody>
          <a:bodyPr/>
          <a:lstStyle/>
          <a:p>
            <a:fld id="{10A7725D-A921-4F1D-A031-27E5ADDB1FE5}" type="datetime1">
              <a:rPr lang="en-GB" smtClean="0"/>
              <a:t>17/11/2024</a:t>
            </a:fld>
            <a:endParaRPr lang="en-GB" dirty="0"/>
          </a:p>
        </p:txBody>
      </p:sp>
      <p:sp>
        <p:nvSpPr>
          <p:cNvPr id="6" name="Footer Placeholder 5">
            <a:extLst>
              <a:ext uri="{FF2B5EF4-FFF2-40B4-BE49-F238E27FC236}">
                <a16:creationId xmlns:a16="http://schemas.microsoft.com/office/drawing/2014/main" id="{2693F256-8F04-424A-86BE-1B70F3E4D52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7DDC7D-8486-434C-B499-00F560E9CFA2}"/>
              </a:ext>
            </a:extLst>
          </p:cNvPr>
          <p:cNvSpPr>
            <a:spLocks noGrp="1"/>
          </p:cNvSpPr>
          <p:nvPr>
            <p:ph type="sldNum" sz="quarter" idx="12"/>
          </p:nvPr>
        </p:nvSpPr>
        <p:spPr/>
        <p:txBody>
          <a:bodyPr/>
          <a:lstStyle/>
          <a:p>
            <a:fld id="{5952ED11-40BE-4F09-9C5C-AA60A56E5026}" type="slidenum">
              <a:rPr lang="en-GB" smtClean="0"/>
              <a:t>‹#›</a:t>
            </a:fld>
            <a:endParaRPr lang="en-GB" dirty="0"/>
          </a:p>
        </p:txBody>
      </p:sp>
    </p:spTree>
    <p:extLst>
      <p:ext uri="{BB962C8B-B14F-4D97-AF65-F5344CB8AC3E}">
        <p14:creationId xmlns:p14="http://schemas.microsoft.com/office/powerpoint/2010/main" val="158995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E9971-3FEE-4764-9D5F-8B5E86A0F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8EA086-B542-4EED-80B8-EC49B00622B1}"/>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73E287-4879-42BD-9E28-ECC1306C9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87C54-5CBC-4986-B2DA-12D1B881F3AA}" type="datetime1">
              <a:rPr lang="en-GB" smtClean="0"/>
              <a:t>17/11/2024</a:t>
            </a:fld>
            <a:endParaRPr lang="en-GB" dirty="0"/>
          </a:p>
        </p:txBody>
      </p:sp>
      <p:sp>
        <p:nvSpPr>
          <p:cNvPr id="5" name="Footer Placeholder 4">
            <a:extLst>
              <a:ext uri="{FF2B5EF4-FFF2-40B4-BE49-F238E27FC236}">
                <a16:creationId xmlns:a16="http://schemas.microsoft.com/office/drawing/2014/main" id="{5FD17166-5FC5-4760-9775-2B948BF4F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EDC4608-635D-4469-A58F-CCCA93857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2ED11-40BE-4F09-9C5C-AA60A56E5026}" type="slidenum">
              <a:rPr lang="en-GB" smtClean="0"/>
              <a:t>‹#›</a:t>
            </a:fld>
            <a:endParaRPr lang="en-GB" dirty="0"/>
          </a:p>
        </p:txBody>
      </p:sp>
    </p:spTree>
    <p:extLst>
      <p:ext uri="{BB962C8B-B14F-4D97-AF65-F5344CB8AC3E}">
        <p14:creationId xmlns:p14="http://schemas.microsoft.com/office/powerpoint/2010/main" val="3341068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7CA9-3B98-4EB0-883D-49FD43874225}"/>
              </a:ext>
            </a:extLst>
          </p:cNvPr>
          <p:cNvSpPr>
            <a:spLocks noGrp="1"/>
          </p:cNvSpPr>
          <p:nvPr>
            <p:ph type="ctrTitle"/>
          </p:nvPr>
        </p:nvSpPr>
        <p:spPr/>
        <p:txBody>
          <a:bodyPr anchor="ctr">
            <a:normAutofit fontScale="90000"/>
          </a:bodyPr>
          <a:lstStyle/>
          <a:p>
            <a:r>
              <a:rPr lang="en-US">
                <a:latin typeface="+mn-lt"/>
              </a:rPr>
              <a:t>Theology in Music:</a:t>
            </a:r>
            <a:br>
              <a:rPr lang="en-US">
                <a:latin typeface="+mn-lt"/>
              </a:rPr>
            </a:br>
            <a:r>
              <a:rPr lang="en-US">
                <a:latin typeface="+mn-lt"/>
              </a:rPr>
              <a:t>Listening with Heart and Mind</a:t>
            </a:r>
            <a:endParaRPr lang="en-GB" dirty="0">
              <a:latin typeface="+mn-lt"/>
            </a:endParaRPr>
          </a:p>
        </p:txBody>
      </p:sp>
      <p:sp>
        <p:nvSpPr>
          <p:cNvPr id="5" name="TextBox 4">
            <a:extLst>
              <a:ext uri="{FF2B5EF4-FFF2-40B4-BE49-F238E27FC236}">
                <a16:creationId xmlns:a16="http://schemas.microsoft.com/office/drawing/2014/main" id="{5A7CE6F0-013D-0843-ECAC-19532A170F44}"/>
              </a:ext>
            </a:extLst>
          </p:cNvPr>
          <p:cNvSpPr txBox="1"/>
          <p:nvPr/>
        </p:nvSpPr>
        <p:spPr>
          <a:xfrm>
            <a:off x="487680" y="5225143"/>
            <a:ext cx="3892731" cy="923330"/>
          </a:xfrm>
          <a:prstGeom prst="rect">
            <a:avLst/>
          </a:prstGeom>
          <a:noFill/>
        </p:spPr>
        <p:txBody>
          <a:bodyPr wrap="square" rtlCol="0">
            <a:spAutoFit/>
          </a:bodyPr>
          <a:lstStyle/>
          <a:p>
            <a:r>
              <a:rPr lang="en-GB" b="1" dirty="0">
                <a:solidFill>
                  <a:schemeClr val="accent2">
                    <a:lumMod val="75000"/>
                  </a:schemeClr>
                </a:solidFill>
              </a:rPr>
              <a:t>Passages Class</a:t>
            </a:r>
          </a:p>
          <a:p>
            <a:r>
              <a:rPr lang="en-GB" b="1" dirty="0">
                <a:solidFill>
                  <a:schemeClr val="accent2">
                    <a:lumMod val="75000"/>
                  </a:schemeClr>
                </a:solidFill>
              </a:rPr>
              <a:t>First Presbyterian Church of Charlotte</a:t>
            </a:r>
          </a:p>
          <a:p>
            <a:r>
              <a:rPr lang="en-GB" b="1">
                <a:solidFill>
                  <a:schemeClr val="accent2">
                    <a:lumMod val="75000"/>
                  </a:schemeClr>
                </a:solidFill>
              </a:rPr>
              <a:t>November 17, 2024</a:t>
            </a:r>
            <a:endParaRPr lang="en-GB" b="1" dirty="0">
              <a:solidFill>
                <a:schemeClr val="accent2">
                  <a:lumMod val="75000"/>
                </a:schemeClr>
              </a:solidFill>
            </a:endParaRPr>
          </a:p>
        </p:txBody>
      </p:sp>
      <p:sp>
        <p:nvSpPr>
          <p:cNvPr id="6" name="Slide Number Placeholder 5">
            <a:extLst>
              <a:ext uri="{FF2B5EF4-FFF2-40B4-BE49-F238E27FC236}">
                <a16:creationId xmlns:a16="http://schemas.microsoft.com/office/drawing/2014/main" id="{0757B356-47AB-66EE-14B0-93A885D515D5}"/>
              </a:ext>
            </a:extLst>
          </p:cNvPr>
          <p:cNvSpPr>
            <a:spLocks noGrp="1"/>
          </p:cNvSpPr>
          <p:nvPr>
            <p:ph type="sldNum" sz="quarter" idx="12"/>
          </p:nvPr>
        </p:nvSpPr>
        <p:spPr/>
        <p:txBody>
          <a:bodyPr/>
          <a:lstStyle/>
          <a:p>
            <a:fld id="{5952ED11-40BE-4F09-9C5C-AA60A56E5026}" type="slidenum">
              <a:rPr lang="en-GB" smtClean="0"/>
              <a:t>1</a:t>
            </a:fld>
            <a:endParaRPr lang="en-GB" dirty="0"/>
          </a:p>
        </p:txBody>
      </p:sp>
    </p:spTree>
    <p:extLst>
      <p:ext uri="{BB962C8B-B14F-4D97-AF65-F5344CB8AC3E}">
        <p14:creationId xmlns:p14="http://schemas.microsoft.com/office/powerpoint/2010/main" val="179895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10</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US" b="1">
                <a:latin typeface="+mn-lt"/>
              </a:rPr>
              <a:t>Edmund Finnis - Hymn (After Byrd)</a:t>
            </a:r>
            <a:endParaRPr lang="en-GB" b="1" dirty="0">
              <a:latin typeface="+mn-lt"/>
            </a:endParaRPr>
          </a:p>
        </p:txBody>
      </p:sp>
      <p:sp>
        <p:nvSpPr>
          <p:cNvPr id="6" name="TextBox 5">
            <a:extLst>
              <a:ext uri="{FF2B5EF4-FFF2-40B4-BE49-F238E27FC236}">
                <a16:creationId xmlns:a16="http://schemas.microsoft.com/office/drawing/2014/main" id="{B90DE2E4-C44C-6B10-FC73-3D48D45D8222}"/>
              </a:ext>
            </a:extLst>
          </p:cNvPr>
          <p:cNvSpPr txBox="1"/>
          <p:nvPr/>
        </p:nvSpPr>
        <p:spPr>
          <a:xfrm>
            <a:off x="8077200" y="5992999"/>
            <a:ext cx="3609975" cy="369332"/>
          </a:xfrm>
          <a:prstGeom prst="rect">
            <a:avLst/>
          </a:prstGeom>
          <a:noFill/>
        </p:spPr>
        <p:txBody>
          <a:bodyPr wrap="square" rtlCol="0">
            <a:spAutoFit/>
          </a:bodyPr>
          <a:lstStyle/>
          <a:p>
            <a:r>
              <a:rPr lang="en-US" sz="1800" b="1" i="1" u="sng"/>
              <a:t>Edmund Finnis (b. 1984)</a:t>
            </a:r>
            <a:endParaRPr lang="en-US"/>
          </a:p>
        </p:txBody>
      </p:sp>
      <p:pic>
        <p:nvPicPr>
          <p:cNvPr id="3074" name="Picture 2" descr="Cathy Nelson artists and projects - Edmund Finnis">
            <a:extLst>
              <a:ext uri="{FF2B5EF4-FFF2-40B4-BE49-F238E27FC236}">
                <a16:creationId xmlns:a16="http://schemas.microsoft.com/office/drawing/2014/main" id="{C13A06F6-2881-C073-D56C-52B2A0568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1285875"/>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69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11</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Sister Rosetta Tharpe - Didn’t It Rain</a:t>
            </a:r>
            <a:endParaRPr lang="en-GB" b="1" dirty="0">
              <a:latin typeface="+mn-lt"/>
            </a:endParaRPr>
          </a:p>
        </p:txBody>
      </p:sp>
      <p:pic>
        <p:nvPicPr>
          <p:cNvPr id="1026" name="Picture 2" descr="Sister Rosetta Tharpe tribute">
            <a:extLst>
              <a:ext uri="{FF2B5EF4-FFF2-40B4-BE49-F238E27FC236}">
                <a16:creationId xmlns:a16="http://schemas.microsoft.com/office/drawing/2014/main" id="{DADBFF00-72C7-DD3C-B428-6149F3B5B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5" r="13269"/>
          <a:stretch/>
        </p:blipFill>
        <p:spPr bwMode="auto">
          <a:xfrm>
            <a:off x="2521838" y="1244072"/>
            <a:ext cx="6982663" cy="4776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F60229-AF29-9C70-496D-EBAE86BE8D9D}"/>
              </a:ext>
            </a:extLst>
          </p:cNvPr>
          <p:cNvSpPr txBox="1"/>
          <p:nvPr/>
        </p:nvSpPr>
        <p:spPr>
          <a:xfrm>
            <a:off x="6704951" y="6186196"/>
            <a:ext cx="4648849" cy="369332"/>
          </a:xfrm>
          <a:prstGeom prst="rect">
            <a:avLst/>
          </a:prstGeom>
          <a:noFill/>
        </p:spPr>
        <p:txBody>
          <a:bodyPr wrap="square" rtlCol="0">
            <a:spAutoFit/>
          </a:bodyPr>
          <a:lstStyle/>
          <a:p>
            <a:r>
              <a:rPr lang="en-US" sz="1800" b="1" i="1" u="sng"/>
              <a:t>Sister Rosetta Tharpe (1910-1973)</a:t>
            </a:r>
            <a:endParaRPr lang="en-US"/>
          </a:p>
        </p:txBody>
      </p:sp>
    </p:spTree>
    <p:extLst>
      <p:ext uri="{BB962C8B-B14F-4D97-AF65-F5344CB8AC3E}">
        <p14:creationId xmlns:p14="http://schemas.microsoft.com/office/powerpoint/2010/main" val="216525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12</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Genesis 8</a:t>
            </a:r>
            <a:endParaRPr lang="en-GB" b="1" dirty="0">
              <a:latin typeface="+mn-lt"/>
            </a:endParaRPr>
          </a:p>
        </p:txBody>
      </p:sp>
      <p:sp>
        <p:nvSpPr>
          <p:cNvPr id="3" name="Content Placeholder 2">
            <a:extLst>
              <a:ext uri="{FF2B5EF4-FFF2-40B4-BE49-F238E27FC236}">
                <a16:creationId xmlns:a16="http://schemas.microsoft.com/office/drawing/2014/main" id="{DF7D7578-06A7-4349-81A1-55C033AB6C8D}"/>
              </a:ext>
            </a:extLst>
          </p:cNvPr>
          <p:cNvSpPr>
            <a:spLocks noGrp="1"/>
          </p:cNvSpPr>
          <p:nvPr>
            <p:ph idx="4294967295"/>
          </p:nvPr>
        </p:nvSpPr>
        <p:spPr>
          <a:xfrm>
            <a:off x="762000" y="1162610"/>
            <a:ext cx="10591800" cy="5314390"/>
          </a:xfrm>
        </p:spPr>
        <p:txBody>
          <a:bodyPr>
            <a:normAutofit fontScale="32500" lnSpcReduction="20000"/>
          </a:bodyPr>
          <a:lstStyle/>
          <a:p>
            <a:pPr marL="0" indent="0" algn="l">
              <a:buNone/>
            </a:pPr>
            <a:r>
              <a:rPr lang="en-US" sz="6000" b="1" i="0">
                <a:solidFill>
                  <a:srgbClr val="000000"/>
                </a:solidFill>
                <a:effectLst/>
                <a:latin typeface="system-ui"/>
              </a:rPr>
              <a:t>8 </a:t>
            </a:r>
            <a:r>
              <a:rPr lang="en-US" sz="6000" b="1" i="0">
                <a:solidFill>
                  <a:schemeClr val="accent2">
                    <a:lumMod val="75000"/>
                  </a:schemeClr>
                </a:solidFill>
                <a:effectLst/>
                <a:latin typeface="system-ui"/>
              </a:rPr>
              <a:t>But God remembered Noah and all the wild animals and all the domestic animals that were with him in the ark. </a:t>
            </a:r>
            <a:r>
              <a:rPr lang="en-US" sz="6000" b="0" i="0">
                <a:solidFill>
                  <a:srgbClr val="000000"/>
                </a:solidFill>
                <a:effectLst/>
                <a:latin typeface="system-ui"/>
              </a:rPr>
              <a:t>And God made a wind blow over the earth, and the waters subsided; </a:t>
            </a:r>
            <a:r>
              <a:rPr lang="en-US" sz="6000" b="1" i="0" baseline="30000">
                <a:solidFill>
                  <a:srgbClr val="000000"/>
                </a:solidFill>
                <a:effectLst/>
                <a:latin typeface="system-ui"/>
              </a:rPr>
              <a:t>2 </a:t>
            </a:r>
            <a:r>
              <a:rPr lang="en-US" sz="6000" b="0" i="0">
                <a:solidFill>
                  <a:srgbClr val="000000"/>
                </a:solidFill>
                <a:effectLst/>
                <a:latin typeface="system-ui"/>
              </a:rPr>
              <a:t>the fountains of the deep and the windows of the heavens were closed, the rain from the heavens was restrained, </a:t>
            </a:r>
            <a:r>
              <a:rPr lang="en-US" sz="6000" b="1" i="0" baseline="30000">
                <a:solidFill>
                  <a:srgbClr val="000000"/>
                </a:solidFill>
                <a:effectLst/>
                <a:latin typeface="system-ui"/>
              </a:rPr>
              <a:t>3 </a:t>
            </a:r>
            <a:r>
              <a:rPr lang="en-US" sz="6000" b="0" i="0">
                <a:solidFill>
                  <a:srgbClr val="000000"/>
                </a:solidFill>
                <a:effectLst/>
                <a:latin typeface="system-ui"/>
              </a:rPr>
              <a:t>and the waters gradually receded from the earth. </a:t>
            </a:r>
            <a:r>
              <a:rPr lang="en-US" sz="6000" b="1" i="0">
                <a:solidFill>
                  <a:schemeClr val="accent2">
                    <a:lumMod val="75000"/>
                  </a:schemeClr>
                </a:solidFill>
                <a:effectLst/>
                <a:latin typeface="system-ui"/>
              </a:rPr>
              <a:t>At the end of one hundred fifty days the waters had abated, </a:t>
            </a:r>
            <a:r>
              <a:rPr lang="en-US" sz="6000" b="1" i="0" baseline="30000">
                <a:solidFill>
                  <a:srgbClr val="000000"/>
                </a:solidFill>
                <a:effectLst/>
                <a:latin typeface="system-ui"/>
              </a:rPr>
              <a:t>4 </a:t>
            </a:r>
            <a:r>
              <a:rPr lang="en-US" sz="6000" b="0" i="0">
                <a:solidFill>
                  <a:srgbClr val="000000"/>
                </a:solidFill>
                <a:effectLst/>
                <a:latin typeface="system-ui"/>
              </a:rPr>
              <a:t>and in the seventh month, on the seventeenth day of the month, the ark came to rest on the mountains of Ararat. </a:t>
            </a:r>
            <a:r>
              <a:rPr lang="en-US" sz="6000" b="1" i="0" baseline="30000">
                <a:solidFill>
                  <a:srgbClr val="000000"/>
                </a:solidFill>
                <a:effectLst/>
                <a:latin typeface="system-ui"/>
              </a:rPr>
              <a:t>5 </a:t>
            </a:r>
            <a:r>
              <a:rPr lang="en-US" sz="6000" b="0" i="0">
                <a:solidFill>
                  <a:srgbClr val="000000"/>
                </a:solidFill>
                <a:effectLst/>
                <a:latin typeface="system-ui"/>
              </a:rPr>
              <a:t>The waters continued to abate until the tenth month; in the tenth month, on the first day of the month, the tops of the mountains appeared.</a:t>
            </a:r>
          </a:p>
          <a:p>
            <a:pPr marL="0" indent="0" algn="l">
              <a:buNone/>
            </a:pPr>
            <a:r>
              <a:rPr lang="en-US" sz="6000" b="1" i="0" baseline="30000">
                <a:solidFill>
                  <a:srgbClr val="000000"/>
                </a:solidFill>
                <a:effectLst/>
                <a:latin typeface="system-ui"/>
              </a:rPr>
              <a:t>6 </a:t>
            </a:r>
            <a:r>
              <a:rPr lang="en-US" sz="6000" b="1" i="0">
                <a:solidFill>
                  <a:schemeClr val="accent2">
                    <a:lumMod val="75000"/>
                  </a:schemeClr>
                </a:solidFill>
                <a:effectLst/>
                <a:latin typeface="system-ui"/>
              </a:rPr>
              <a:t>At the end of forty days Noah opened the window of the ark that he had made </a:t>
            </a:r>
            <a:r>
              <a:rPr lang="en-US" sz="6000" b="1" i="0" baseline="30000">
                <a:solidFill>
                  <a:schemeClr val="accent2">
                    <a:lumMod val="75000"/>
                  </a:schemeClr>
                </a:solidFill>
                <a:effectLst/>
                <a:latin typeface="system-ui"/>
              </a:rPr>
              <a:t>7 </a:t>
            </a:r>
            <a:r>
              <a:rPr lang="en-US" sz="6000" b="1" i="0">
                <a:solidFill>
                  <a:schemeClr val="accent2">
                    <a:lumMod val="75000"/>
                  </a:schemeClr>
                </a:solidFill>
                <a:effectLst/>
                <a:latin typeface="system-ui"/>
              </a:rPr>
              <a:t>and sent out the raven, and it went to and fro until the waters were dried up from the earth. </a:t>
            </a:r>
            <a:r>
              <a:rPr lang="en-US" sz="6000" b="1" i="0" baseline="30000">
                <a:solidFill>
                  <a:srgbClr val="000000"/>
                </a:solidFill>
                <a:effectLst/>
                <a:latin typeface="system-ui"/>
              </a:rPr>
              <a:t>8 </a:t>
            </a:r>
            <a:r>
              <a:rPr lang="en-US" sz="6000" b="0" i="0">
                <a:solidFill>
                  <a:srgbClr val="000000"/>
                </a:solidFill>
                <a:effectLst/>
                <a:latin typeface="system-ui"/>
              </a:rPr>
              <a:t>Then he sent out the dove from him to see if the waters had subsided from the face of the ground, </a:t>
            </a:r>
            <a:r>
              <a:rPr lang="en-US" sz="6000" b="1" i="0" baseline="30000">
                <a:solidFill>
                  <a:srgbClr val="000000"/>
                </a:solidFill>
                <a:effectLst/>
                <a:latin typeface="system-ui"/>
              </a:rPr>
              <a:t>9 </a:t>
            </a:r>
            <a:r>
              <a:rPr lang="en-US" sz="6000" b="0" i="0">
                <a:solidFill>
                  <a:srgbClr val="000000"/>
                </a:solidFill>
                <a:effectLst/>
                <a:latin typeface="system-ui"/>
              </a:rPr>
              <a:t>but the dove found no place to set its foot, and it returned to him to the ark, for the waters were still on the face of the whole earth. So he put out his hand and took it and brought it into the ark with him. </a:t>
            </a:r>
            <a:r>
              <a:rPr lang="en-US" sz="6000" b="1" i="0" baseline="30000">
                <a:solidFill>
                  <a:srgbClr val="000000"/>
                </a:solidFill>
                <a:effectLst/>
                <a:latin typeface="system-ui"/>
              </a:rPr>
              <a:t>10 </a:t>
            </a:r>
            <a:r>
              <a:rPr lang="en-US" sz="6000" b="0" i="0">
                <a:solidFill>
                  <a:srgbClr val="000000"/>
                </a:solidFill>
                <a:effectLst/>
                <a:latin typeface="system-ui"/>
              </a:rPr>
              <a:t>He waited another seven days, and again he sent out the dove from the ark, </a:t>
            </a:r>
            <a:r>
              <a:rPr lang="en-US" sz="6000" b="1" i="0" baseline="30000">
                <a:solidFill>
                  <a:srgbClr val="000000"/>
                </a:solidFill>
                <a:effectLst/>
                <a:latin typeface="system-ui"/>
              </a:rPr>
              <a:t>11 </a:t>
            </a:r>
            <a:r>
              <a:rPr lang="en-US" sz="6000" b="0" i="0">
                <a:solidFill>
                  <a:srgbClr val="000000"/>
                </a:solidFill>
                <a:effectLst/>
                <a:latin typeface="system-ui"/>
              </a:rPr>
              <a:t>and the dove came back to him in the evening, and there in its beak was a freshly plucked olive leaf; so Noah knew that the waters had subsided from the earth. </a:t>
            </a:r>
            <a:r>
              <a:rPr lang="en-US" sz="6000" b="1" i="0" baseline="30000">
                <a:solidFill>
                  <a:srgbClr val="000000"/>
                </a:solidFill>
                <a:effectLst/>
                <a:latin typeface="system-ui"/>
              </a:rPr>
              <a:t>12 </a:t>
            </a:r>
            <a:r>
              <a:rPr lang="en-US" sz="6000" b="0" i="0">
                <a:solidFill>
                  <a:srgbClr val="000000"/>
                </a:solidFill>
                <a:effectLst/>
                <a:latin typeface="system-ui"/>
              </a:rPr>
              <a:t>Then he waited another seven days and sent out the dove, and it did not return to him any more.</a:t>
            </a:r>
          </a:p>
          <a:p>
            <a:pPr marL="0" indent="0" algn="r">
              <a:buFont typeface="Arial" panose="020B0604020202020204" pitchFamily="34" charset="0"/>
              <a:buNone/>
            </a:pPr>
            <a:br>
              <a:rPr lang="en-US" sz="6400" b="1" i="1" u="none" strike="noStrike">
                <a:effectLst/>
              </a:rPr>
            </a:br>
            <a:br>
              <a:rPr lang="en-US" b="1" i="1" u="none" strike="noStrike">
                <a:effectLst/>
              </a:rPr>
            </a:br>
            <a:br>
              <a:rPr lang="en-US" b="1" i="0" u="none" strike="noStrike">
                <a:effectLst/>
              </a:rPr>
            </a:br>
            <a:endParaRPr lang="en-US" sz="1800" b="0" i="0" u="none" strike="noStrike">
              <a:effectLst/>
            </a:endParaRPr>
          </a:p>
        </p:txBody>
      </p:sp>
    </p:spTree>
    <p:extLst>
      <p:ext uri="{BB962C8B-B14F-4D97-AF65-F5344CB8AC3E}">
        <p14:creationId xmlns:p14="http://schemas.microsoft.com/office/powerpoint/2010/main" val="304802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C348-94D0-4B2F-BEDC-CC43430394E3}"/>
              </a:ext>
            </a:extLst>
          </p:cNvPr>
          <p:cNvSpPr>
            <a:spLocks noGrp="1"/>
          </p:cNvSpPr>
          <p:nvPr>
            <p:ph type="title"/>
          </p:nvPr>
        </p:nvSpPr>
        <p:spPr>
          <a:xfrm>
            <a:off x="5080934" y="1243781"/>
            <a:ext cx="6272866" cy="633475"/>
          </a:xfrm>
        </p:spPr>
        <p:txBody>
          <a:bodyPr anchor="t">
            <a:normAutofit fontScale="90000"/>
          </a:bodyPr>
          <a:lstStyle/>
          <a:p>
            <a:r>
              <a:rPr lang="en-GB" b="1">
                <a:latin typeface="+mn-lt"/>
              </a:rPr>
              <a:t>Final Notes</a:t>
            </a:r>
            <a:endParaRPr lang="en-GB" b="1" dirty="0">
              <a:latin typeface="+mn-lt"/>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A06C"/>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13</a:t>
            </a:fld>
            <a:endParaRPr lang="en-GB" dirty="0"/>
          </a:p>
        </p:txBody>
      </p:sp>
    </p:spTree>
    <p:extLst>
      <p:ext uri="{BB962C8B-B14F-4D97-AF65-F5344CB8AC3E}">
        <p14:creationId xmlns:p14="http://schemas.microsoft.com/office/powerpoint/2010/main" val="423850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C348-94D0-4B2F-BEDC-CC43430394E3}"/>
              </a:ext>
            </a:extLst>
          </p:cNvPr>
          <p:cNvSpPr>
            <a:spLocks noGrp="1"/>
          </p:cNvSpPr>
          <p:nvPr>
            <p:ph type="title"/>
          </p:nvPr>
        </p:nvSpPr>
        <p:spPr>
          <a:xfrm>
            <a:off x="5080934" y="1243781"/>
            <a:ext cx="6272866" cy="633475"/>
          </a:xfrm>
        </p:spPr>
        <p:txBody>
          <a:bodyPr anchor="t">
            <a:normAutofit fontScale="90000"/>
          </a:bodyPr>
          <a:lstStyle/>
          <a:p>
            <a:r>
              <a:rPr lang="en-GB" b="1">
                <a:latin typeface="+mn-lt"/>
              </a:rPr>
              <a:t>Listening Notes</a:t>
            </a:r>
            <a:endParaRPr lang="en-GB" b="1" dirty="0">
              <a:latin typeface="+mn-lt"/>
            </a:endParaRPr>
          </a:p>
        </p:txBody>
      </p:sp>
      <p:sp>
        <p:nvSpPr>
          <p:cNvPr id="3" name="Content Placeholder 2">
            <a:extLst>
              <a:ext uri="{FF2B5EF4-FFF2-40B4-BE49-F238E27FC236}">
                <a16:creationId xmlns:a16="http://schemas.microsoft.com/office/drawing/2014/main" id="{DF7D7578-06A7-4349-81A1-55C033AB6C8D}"/>
              </a:ext>
            </a:extLst>
          </p:cNvPr>
          <p:cNvSpPr>
            <a:spLocks noGrp="1"/>
          </p:cNvSpPr>
          <p:nvPr>
            <p:ph idx="1"/>
          </p:nvPr>
        </p:nvSpPr>
        <p:spPr>
          <a:xfrm>
            <a:off x="4965431" y="2438400"/>
            <a:ext cx="6586489" cy="3785419"/>
          </a:xfrm>
        </p:spPr>
        <p:txBody>
          <a:bodyPr>
            <a:normAutofit/>
          </a:bodyPr>
          <a:lstStyle/>
          <a:p>
            <a:r>
              <a:rPr lang="en-GB" sz="2400"/>
              <a:t>What does the text say?</a:t>
            </a:r>
          </a:p>
          <a:p>
            <a:r>
              <a:rPr lang="en-GB" sz="2400"/>
              <a:t>Is the piece connected to Scripture?</a:t>
            </a:r>
          </a:p>
          <a:p>
            <a:r>
              <a:rPr lang="en-GB" sz="2400"/>
              <a:t>How does the melody change?</a:t>
            </a:r>
          </a:p>
          <a:p>
            <a:r>
              <a:rPr lang="en-GB" sz="2400"/>
              <a:t>How does the rhythm change?</a:t>
            </a:r>
          </a:p>
          <a:p>
            <a:r>
              <a:rPr lang="en-GB" sz="2400"/>
              <a:t>Who is singing?</a:t>
            </a:r>
          </a:p>
          <a:p>
            <a:r>
              <a:rPr lang="en-GB" sz="2400"/>
              <a:t>What about the instruments?</a:t>
            </a:r>
          </a:p>
          <a:p>
            <a:r>
              <a:rPr lang="en-GB" sz="2400"/>
              <a:t>Who wrote the piece?</a:t>
            </a:r>
          </a:p>
          <a:p>
            <a:r>
              <a:rPr lang="en-GB" sz="2400"/>
              <a:t>Finally, just take in the music!</a:t>
            </a:r>
            <a:endParaRPr lang="en-GB" sz="2400" dirty="0"/>
          </a:p>
          <a:p>
            <a:endParaRPr lang="en-GB" sz="2400" dirty="0"/>
          </a:p>
          <a:p>
            <a:endParaRPr lang="en-GB" sz="2000" dirty="0"/>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A06C"/>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2</a:t>
            </a:fld>
            <a:endParaRPr lang="en-GB" dirty="0"/>
          </a:p>
        </p:txBody>
      </p:sp>
    </p:spTree>
    <p:extLst>
      <p:ext uri="{BB962C8B-B14F-4D97-AF65-F5344CB8AC3E}">
        <p14:creationId xmlns:p14="http://schemas.microsoft.com/office/powerpoint/2010/main" val="313053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3</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Kreek - From Heaven Above to Earth I Come</a:t>
            </a:r>
            <a:endParaRPr lang="en-GB" b="1" dirty="0">
              <a:latin typeface="+mn-lt"/>
            </a:endParaRPr>
          </a:p>
        </p:txBody>
      </p:sp>
      <p:sp>
        <p:nvSpPr>
          <p:cNvPr id="3" name="Content Placeholder 2">
            <a:extLst>
              <a:ext uri="{FF2B5EF4-FFF2-40B4-BE49-F238E27FC236}">
                <a16:creationId xmlns:a16="http://schemas.microsoft.com/office/drawing/2014/main" id="{DF7D7578-06A7-4349-81A1-55C033AB6C8D}"/>
              </a:ext>
            </a:extLst>
          </p:cNvPr>
          <p:cNvSpPr>
            <a:spLocks noGrp="1"/>
          </p:cNvSpPr>
          <p:nvPr>
            <p:ph idx="4294967295"/>
          </p:nvPr>
        </p:nvSpPr>
        <p:spPr>
          <a:xfrm>
            <a:off x="1359834" y="1210235"/>
            <a:ext cx="4858872" cy="5056093"/>
          </a:xfrm>
        </p:spPr>
        <p:txBody>
          <a:bodyPr>
            <a:normAutofit fontScale="85000" lnSpcReduction="20000"/>
          </a:bodyPr>
          <a:lstStyle/>
          <a:p>
            <a:pPr marL="0" indent="0">
              <a:buFont typeface="Arial" panose="020B0604020202020204" pitchFamily="34" charset="0"/>
              <a:buNone/>
            </a:pPr>
            <a:r>
              <a:rPr lang="en-US" sz="2300"/>
              <a:t>1. From Heav'n above to Earth I come</a:t>
            </a:r>
            <a:br>
              <a:rPr lang="en-US" sz="2300"/>
            </a:br>
            <a:r>
              <a:rPr lang="en-US" sz="2300"/>
              <a:t>To bear good news to ev'ry home;</a:t>
            </a:r>
            <a:br>
              <a:rPr lang="en-US" sz="2300"/>
            </a:br>
            <a:r>
              <a:rPr lang="en-US" sz="2300"/>
              <a:t>Glad tidings of great joy I bring,</a:t>
            </a:r>
            <a:br>
              <a:rPr lang="en-US" sz="2300"/>
            </a:br>
            <a:r>
              <a:rPr lang="en-US" sz="2300"/>
              <a:t>Whereof I will now say and sing:</a:t>
            </a:r>
          </a:p>
          <a:p>
            <a:pPr marL="0" indent="0">
              <a:buNone/>
            </a:pPr>
            <a:r>
              <a:rPr lang="en-US" sz="2300"/>
              <a:t>2. To you this night is born a child</a:t>
            </a:r>
            <a:br>
              <a:rPr lang="en-US" sz="2300"/>
            </a:br>
            <a:r>
              <a:rPr lang="en-US" sz="2300"/>
              <a:t>Of Mary, chosen mother mild;</a:t>
            </a:r>
            <a:br>
              <a:rPr lang="en-US" sz="2300"/>
            </a:br>
            <a:r>
              <a:rPr lang="en-US" sz="2300"/>
              <a:t>This little child of lowly birth</a:t>
            </a:r>
            <a:br>
              <a:rPr lang="en-US" sz="2300"/>
            </a:br>
            <a:r>
              <a:rPr lang="en-US" sz="2300"/>
              <a:t>Shall be the joy of all the Earth.</a:t>
            </a:r>
          </a:p>
          <a:p>
            <a:pPr marL="0" indent="0" algn="l">
              <a:buNone/>
            </a:pPr>
            <a:r>
              <a:rPr lang="en-US" sz="2300" b="0" i="0">
                <a:effectLst/>
              </a:rPr>
              <a:t>3. ’Tis Christ our God, who far on high</a:t>
            </a:r>
            <a:br>
              <a:rPr lang="en-US" sz="2300" b="0" i="0">
                <a:effectLst/>
              </a:rPr>
            </a:br>
            <a:r>
              <a:rPr lang="en-US" sz="2300" b="0" i="0">
                <a:effectLst/>
              </a:rPr>
              <a:t>Hath heard your sad and bitter cry;</a:t>
            </a:r>
            <a:br>
              <a:rPr lang="en-US" sz="2300" b="0" i="0">
                <a:effectLst/>
              </a:rPr>
            </a:br>
            <a:r>
              <a:rPr lang="en-US" sz="2300" b="0" i="0">
                <a:effectLst/>
              </a:rPr>
              <a:t>Himself will your salvation be;</a:t>
            </a:r>
            <a:br>
              <a:rPr lang="en-US" sz="2300" b="0" i="0">
                <a:effectLst/>
              </a:rPr>
            </a:br>
            <a:r>
              <a:rPr lang="en-US" sz="2300" b="0" i="0">
                <a:effectLst/>
              </a:rPr>
              <a:t>Himself from sin will make you free.</a:t>
            </a:r>
          </a:p>
          <a:p>
            <a:pPr marL="0" indent="0" algn="l">
              <a:buNone/>
            </a:pPr>
            <a:r>
              <a:rPr lang="en-US" sz="2300" b="0" i="0">
                <a:effectLst/>
              </a:rPr>
              <a:t>4. He brings those blessings, long ago</a:t>
            </a:r>
            <a:br>
              <a:rPr lang="en-US" sz="2300" b="0" i="0">
                <a:effectLst/>
              </a:rPr>
            </a:br>
            <a:r>
              <a:rPr lang="en-US" sz="2300" b="0" i="0">
                <a:effectLst/>
              </a:rPr>
              <a:t>Prepared by God for all below;</a:t>
            </a:r>
            <a:br>
              <a:rPr lang="en-US" sz="2300" b="0" i="0">
                <a:effectLst/>
              </a:rPr>
            </a:br>
            <a:r>
              <a:rPr lang="en-US" sz="2300" b="0" i="0">
                <a:effectLst/>
              </a:rPr>
              <a:t>Henceforth his kindgom open stands</a:t>
            </a:r>
            <a:br>
              <a:rPr lang="en-US" sz="2300" b="0" i="0">
                <a:effectLst/>
              </a:rPr>
            </a:br>
            <a:r>
              <a:rPr lang="en-US" sz="2300" b="0" i="0">
                <a:effectLst/>
              </a:rPr>
              <a:t>To you, as to the angel bands.</a:t>
            </a:r>
            <a:br>
              <a:rPr lang="en-US" sz="1400" b="0" i="0">
                <a:solidFill>
                  <a:srgbClr val="0A3F64"/>
                </a:solidFill>
                <a:effectLst/>
                <a:latin typeface="Verdana" panose="020B0604030504040204" pitchFamily="34" charset="0"/>
              </a:rPr>
            </a:br>
            <a:endParaRPr lang="en-US" sz="2000"/>
          </a:p>
          <a:p>
            <a:pPr marL="0" indent="0">
              <a:buFont typeface="Arial" panose="020B0604020202020204" pitchFamily="34" charset="0"/>
              <a:buNone/>
            </a:pPr>
            <a:endParaRPr lang="en-US" sz="1600" b="1"/>
          </a:p>
          <a:p>
            <a:pPr marL="0" indent="0">
              <a:buFont typeface="Arial" panose="020B0604020202020204" pitchFamily="34" charset="0"/>
              <a:buNone/>
            </a:pPr>
            <a:r>
              <a:rPr lang="en-US" sz="2000" b="1" i="1" u="sng"/>
              <a:t>Cyrillus Kreek (1889-1962)</a:t>
            </a:r>
            <a:br>
              <a:rPr lang="en-US" sz="1600" b="1"/>
            </a:br>
            <a:endParaRPr lang="en-US" sz="1600"/>
          </a:p>
        </p:txBody>
      </p:sp>
      <p:pic>
        <p:nvPicPr>
          <p:cNvPr id="7" name="Picture 6" descr="A person wearing glasses and a tie&#10;&#10;Description automatically generated">
            <a:extLst>
              <a:ext uri="{FF2B5EF4-FFF2-40B4-BE49-F238E27FC236}">
                <a16:creationId xmlns:a16="http://schemas.microsoft.com/office/drawing/2014/main" id="{AD6017F3-32E0-A323-5C6F-035DCBD48889}"/>
              </a:ext>
            </a:extLst>
          </p:cNvPr>
          <p:cNvPicPr>
            <a:picLocks noChangeAspect="1"/>
          </p:cNvPicPr>
          <p:nvPr/>
        </p:nvPicPr>
        <p:blipFill>
          <a:blip r:embed="rId2"/>
          <a:srcRect t="4094" b="6466"/>
          <a:stretch/>
        </p:blipFill>
        <p:spPr>
          <a:xfrm>
            <a:off x="6788546" y="1214903"/>
            <a:ext cx="4565254" cy="5051425"/>
          </a:xfrm>
          <a:prstGeom prst="rect">
            <a:avLst/>
          </a:prstGeom>
        </p:spPr>
      </p:pic>
    </p:spTree>
    <p:extLst>
      <p:ext uri="{BB962C8B-B14F-4D97-AF65-F5344CB8AC3E}">
        <p14:creationId xmlns:p14="http://schemas.microsoft.com/office/powerpoint/2010/main" val="314850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4</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Gregory of Nazianzus (329-390)</a:t>
            </a:r>
            <a:endParaRPr lang="en-GB" b="1" dirty="0">
              <a:latin typeface="+mn-lt"/>
            </a:endParaRPr>
          </a:p>
        </p:txBody>
      </p:sp>
      <p:sp>
        <p:nvSpPr>
          <p:cNvPr id="3" name="Content Placeholder 2">
            <a:extLst>
              <a:ext uri="{FF2B5EF4-FFF2-40B4-BE49-F238E27FC236}">
                <a16:creationId xmlns:a16="http://schemas.microsoft.com/office/drawing/2014/main" id="{DF7D7578-06A7-4349-81A1-55C033AB6C8D}"/>
              </a:ext>
            </a:extLst>
          </p:cNvPr>
          <p:cNvSpPr>
            <a:spLocks noGrp="1"/>
          </p:cNvSpPr>
          <p:nvPr>
            <p:ph idx="4294967295"/>
          </p:nvPr>
        </p:nvSpPr>
        <p:spPr>
          <a:xfrm>
            <a:off x="4248150" y="1153085"/>
            <a:ext cx="7105650" cy="5314390"/>
          </a:xfrm>
        </p:spPr>
        <p:txBody>
          <a:bodyPr>
            <a:normAutofit fontScale="25000" lnSpcReduction="20000"/>
          </a:bodyPr>
          <a:lstStyle/>
          <a:p>
            <a:pPr marL="0" indent="0">
              <a:buFont typeface="Arial" panose="020B0604020202020204" pitchFamily="34" charset="0"/>
              <a:buNone/>
            </a:pPr>
            <a:r>
              <a:rPr lang="en-US" sz="8000"/>
              <a:t>If anyone has put his trust in Him as a Man without a human mind, he is really bereft of mind, and quite unworthy of salvation. </a:t>
            </a:r>
            <a:r>
              <a:rPr lang="en-US" sz="8000" b="1">
                <a:solidFill>
                  <a:schemeClr val="accent2">
                    <a:lumMod val="75000"/>
                  </a:schemeClr>
                </a:solidFill>
              </a:rPr>
              <a:t>For that which He has not assumed He has not healed; but that which is united to His Godhead is also saved.</a:t>
            </a:r>
            <a:r>
              <a:rPr lang="en-US" sz="8000"/>
              <a:t> If only half Adam fell, then that which Christ assumes and saves may be half also; but if the whole of his nature fell, it must be united to the whole nature of Him that was begotten, and so be saved as a whole. Let them not, then, begrudge us our complete salvation, or clothe the Saviour only with bones and nerves and the portraiture of humanity.</a:t>
            </a:r>
          </a:p>
          <a:p>
            <a:pPr marL="0" indent="0">
              <a:buFont typeface="Arial" panose="020B0604020202020204" pitchFamily="34" charset="0"/>
              <a:buNone/>
            </a:pPr>
            <a:r>
              <a:rPr lang="en-US" sz="8000"/>
              <a:t>But if He has a soul, and yet is without a mind, how is He man, for man is not a mindless animal? But if His Manhood is intellectual and nor without mind, let them cease to be thus really mindless. But, says such an one, the Godhead took the place of the human intellect. How does this touch me? For Godhead joined to flesh alone is not man, nor to soul alone, nor to both apart from intellect, which is the most essential part of man. </a:t>
            </a:r>
            <a:r>
              <a:rPr lang="en-US" sz="8000" b="1">
                <a:solidFill>
                  <a:schemeClr val="accent2">
                    <a:lumMod val="75000"/>
                  </a:schemeClr>
                </a:solidFill>
              </a:rPr>
              <a:t>Keep then the whole man, and mingle Godhead therewith, that you may benefit me in my completeness.</a:t>
            </a:r>
            <a:endParaRPr lang="en-US" sz="8000" b="1" i="0" u="none" strike="noStrike">
              <a:solidFill>
                <a:schemeClr val="accent2">
                  <a:lumMod val="75000"/>
                </a:schemeClr>
              </a:solidFill>
              <a:effectLst/>
            </a:endParaRPr>
          </a:p>
          <a:p>
            <a:pPr marL="0" indent="0" algn="r">
              <a:buFont typeface="Arial" panose="020B0604020202020204" pitchFamily="34" charset="0"/>
              <a:buNone/>
            </a:pPr>
            <a:br>
              <a:rPr lang="en-US" sz="6400" b="1" i="1" u="none" strike="noStrike">
                <a:effectLst/>
              </a:rPr>
            </a:br>
            <a:r>
              <a:rPr lang="en-US" sz="8000" b="1" i="1" u="none" strike="noStrike">
                <a:effectLst/>
              </a:rPr>
              <a:t>Epistle 101 to Cledonius the Priest Against Apollinarius</a:t>
            </a:r>
            <a:br>
              <a:rPr lang="en-US" b="1" i="1" u="none" strike="noStrike">
                <a:effectLst/>
              </a:rPr>
            </a:br>
            <a:br>
              <a:rPr lang="en-US" b="1" i="0" u="none" strike="noStrike">
                <a:effectLst/>
              </a:rPr>
            </a:br>
            <a:endParaRPr lang="en-US" sz="1800" b="0" i="0" u="none" strike="noStrike">
              <a:effectLst/>
            </a:endParaRPr>
          </a:p>
        </p:txBody>
      </p:sp>
      <p:pic>
        <p:nvPicPr>
          <p:cNvPr id="9" name="Picture 8" descr="A religious painting of a person&#10;&#10;Description automatically generated">
            <a:extLst>
              <a:ext uri="{FF2B5EF4-FFF2-40B4-BE49-F238E27FC236}">
                <a16:creationId xmlns:a16="http://schemas.microsoft.com/office/drawing/2014/main" id="{BFFB7175-359D-0E19-35D5-E47CB4BBCEAB}"/>
              </a:ext>
            </a:extLst>
          </p:cNvPr>
          <p:cNvPicPr>
            <a:picLocks noChangeAspect="1"/>
          </p:cNvPicPr>
          <p:nvPr/>
        </p:nvPicPr>
        <p:blipFill>
          <a:blip r:embed="rId2"/>
          <a:stretch>
            <a:fillRect/>
          </a:stretch>
        </p:blipFill>
        <p:spPr>
          <a:xfrm>
            <a:off x="739215" y="1137920"/>
            <a:ext cx="3266059" cy="5266410"/>
          </a:xfrm>
          <a:prstGeom prst="rect">
            <a:avLst/>
          </a:prstGeom>
        </p:spPr>
      </p:pic>
    </p:spTree>
    <p:extLst>
      <p:ext uri="{BB962C8B-B14F-4D97-AF65-F5344CB8AC3E}">
        <p14:creationId xmlns:p14="http://schemas.microsoft.com/office/powerpoint/2010/main" val="3171054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5</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John 1</a:t>
            </a:r>
            <a:endParaRPr lang="en-GB" b="1" dirty="0">
              <a:latin typeface="+mn-lt"/>
            </a:endParaRPr>
          </a:p>
        </p:txBody>
      </p:sp>
      <p:sp>
        <p:nvSpPr>
          <p:cNvPr id="3" name="Content Placeholder 2">
            <a:extLst>
              <a:ext uri="{FF2B5EF4-FFF2-40B4-BE49-F238E27FC236}">
                <a16:creationId xmlns:a16="http://schemas.microsoft.com/office/drawing/2014/main" id="{DF7D7578-06A7-4349-81A1-55C033AB6C8D}"/>
              </a:ext>
            </a:extLst>
          </p:cNvPr>
          <p:cNvSpPr>
            <a:spLocks noGrp="1"/>
          </p:cNvSpPr>
          <p:nvPr>
            <p:ph idx="4294967295"/>
          </p:nvPr>
        </p:nvSpPr>
        <p:spPr>
          <a:xfrm>
            <a:off x="762000" y="1162610"/>
            <a:ext cx="10591800" cy="5314390"/>
          </a:xfrm>
        </p:spPr>
        <p:txBody>
          <a:bodyPr>
            <a:normAutofit fontScale="92500"/>
          </a:bodyPr>
          <a:lstStyle/>
          <a:p>
            <a:pPr marL="0" indent="0" algn="l">
              <a:buNone/>
            </a:pPr>
            <a:r>
              <a:rPr lang="en-US" sz="2300" b="1" i="0">
                <a:solidFill>
                  <a:srgbClr val="000000"/>
                </a:solidFill>
                <a:effectLst/>
              </a:rPr>
              <a:t>1 </a:t>
            </a:r>
            <a:r>
              <a:rPr lang="en-US" sz="2300" b="0" i="0">
                <a:solidFill>
                  <a:srgbClr val="000000"/>
                </a:solidFill>
                <a:effectLst/>
              </a:rPr>
              <a:t>In the beginning was the Word, and the Word was with God, and the Word was God. </a:t>
            </a:r>
            <a:r>
              <a:rPr lang="en-US" sz="2300" b="1" i="0" baseline="30000">
                <a:solidFill>
                  <a:srgbClr val="000000"/>
                </a:solidFill>
                <a:effectLst/>
              </a:rPr>
              <a:t>2 </a:t>
            </a:r>
            <a:r>
              <a:rPr lang="en-US" sz="2300" b="0" i="0">
                <a:solidFill>
                  <a:srgbClr val="000000"/>
                </a:solidFill>
                <a:effectLst/>
              </a:rPr>
              <a:t>He was in the beginning with God. </a:t>
            </a:r>
            <a:r>
              <a:rPr lang="en-US" sz="2300" b="1" i="0" baseline="30000">
                <a:solidFill>
                  <a:srgbClr val="000000"/>
                </a:solidFill>
                <a:effectLst/>
              </a:rPr>
              <a:t>3 </a:t>
            </a:r>
            <a:r>
              <a:rPr lang="en-US" sz="2300" b="0" i="0">
                <a:solidFill>
                  <a:srgbClr val="000000"/>
                </a:solidFill>
                <a:effectLst/>
              </a:rPr>
              <a:t>All things came into being through him, and without him not one thing came into being. </a:t>
            </a:r>
            <a:r>
              <a:rPr lang="en-US" sz="2300" b="1" i="0">
                <a:solidFill>
                  <a:schemeClr val="accent2">
                    <a:lumMod val="75000"/>
                  </a:schemeClr>
                </a:solidFill>
                <a:effectLst/>
              </a:rPr>
              <a:t>What has come into being </a:t>
            </a:r>
            <a:r>
              <a:rPr lang="en-US" sz="2300" b="1" i="0" baseline="30000">
                <a:solidFill>
                  <a:schemeClr val="accent2">
                    <a:lumMod val="75000"/>
                  </a:schemeClr>
                </a:solidFill>
                <a:effectLst/>
              </a:rPr>
              <a:t>4 </a:t>
            </a:r>
            <a:r>
              <a:rPr lang="en-US" sz="2300" b="1" i="0">
                <a:solidFill>
                  <a:schemeClr val="accent2">
                    <a:lumMod val="75000"/>
                  </a:schemeClr>
                </a:solidFill>
                <a:effectLst/>
              </a:rPr>
              <a:t>in him was life,</a:t>
            </a:r>
            <a:r>
              <a:rPr lang="en-US" sz="2300" b="1" i="0" baseline="30000">
                <a:solidFill>
                  <a:schemeClr val="accent2">
                    <a:lumMod val="75000"/>
                  </a:schemeClr>
                </a:solidFill>
                <a:effectLst/>
              </a:rPr>
              <a:t> </a:t>
            </a:r>
            <a:r>
              <a:rPr lang="en-US" sz="2300" b="1" i="0">
                <a:solidFill>
                  <a:schemeClr val="accent2">
                    <a:lumMod val="75000"/>
                  </a:schemeClr>
                </a:solidFill>
                <a:effectLst/>
              </a:rPr>
              <a:t>and the life was the light of all people. </a:t>
            </a:r>
            <a:r>
              <a:rPr lang="en-US" sz="2300" b="1" i="0" baseline="30000">
                <a:solidFill>
                  <a:schemeClr val="accent2">
                    <a:lumMod val="75000"/>
                  </a:schemeClr>
                </a:solidFill>
                <a:effectLst/>
              </a:rPr>
              <a:t>5 </a:t>
            </a:r>
            <a:r>
              <a:rPr lang="en-US" sz="2300" b="1" i="0">
                <a:solidFill>
                  <a:schemeClr val="accent2">
                    <a:lumMod val="75000"/>
                  </a:schemeClr>
                </a:solidFill>
                <a:effectLst/>
              </a:rPr>
              <a:t>The light shines in the darkness, and the darkness did not overtake it.</a:t>
            </a:r>
          </a:p>
          <a:p>
            <a:pPr marL="0" indent="0" algn="l">
              <a:buNone/>
            </a:pPr>
            <a:r>
              <a:rPr lang="en-US" sz="2300" b="1" i="0" baseline="30000">
                <a:solidFill>
                  <a:srgbClr val="000000"/>
                </a:solidFill>
                <a:effectLst/>
              </a:rPr>
              <a:t>6 </a:t>
            </a:r>
            <a:r>
              <a:rPr lang="en-US" sz="2300" b="0" i="0">
                <a:solidFill>
                  <a:srgbClr val="000000"/>
                </a:solidFill>
                <a:effectLst/>
              </a:rPr>
              <a:t>There was a man sent from God whose name was John. </a:t>
            </a:r>
            <a:r>
              <a:rPr lang="en-US" sz="2300" b="1" i="0" baseline="30000">
                <a:solidFill>
                  <a:srgbClr val="000000"/>
                </a:solidFill>
                <a:effectLst/>
              </a:rPr>
              <a:t>7 </a:t>
            </a:r>
            <a:r>
              <a:rPr lang="en-US" sz="2300" b="0" i="0">
                <a:solidFill>
                  <a:srgbClr val="000000"/>
                </a:solidFill>
                <a:effectLst/>
              </a:rPr>
              <a:t>He came as a witness to testify to the light, so that all might believe through him. </a:t>
            </a:r>
            <a:r>
              <a:rPr lang="en-US" sz="2300" b="1" i="0" baseline="30000">
                <a:solidFill>
                  <a:schemeClr val="accent2">
                    <a:lumMod val="75000"/>
                  </a:schemeClr>
                </a:solidFill>
                <a:effectLst/>
              </a:rPr>
              <a:t>8 </a:t>
            </a:r>
            <a:r>
              <a:rPr lang="en-US" sz="2300" b="1" i="0">
                <a:solidFill>
                  <a:schemeClr val="accent2">
                    <a:lumMod val="75000"/>
                  </a:schemeClr>
                </a:solidFill>
                <a:effectLst/>
              </a:rPr>
              <a:t>He himself was not the light, but he came to testify to the light. </a:t>
            </a:r>
            <a:r>
              <a:rPr lang="en-US" sz="2300" b="1" i="0" baseline="30000">
                <a:solidFill>
                  <a:schemeClr val="accent2">
                    <a:lumMod val="75000"/>
                  </a:schemeClr>
                </a:solidFill>
                <a:effectLst/>
              </a:rPr>
              <a:t>9 </a:t>
            </a:r>
            <a:r>
              <a:rPr lang="en-US" sz="2300" b="1" i="0">
                <a:solidFill>
                  <a:schemeClr val="accent2">
                    <a:lumMod val="75000"/>
                  </a:schemeClr>
                </a:solidFill>
                <a:effectLst/>
              </a:rPr>
              <a:t>The true light, which enlightens everyone, was coming into the world.</a:t>
            </a:r>
            <a:r>
              <a:rPr lang="en-US" sz="2300" b="1" i="0" baseline="30000">
                <a:solidFill>
                  <a:schemeClr val="accent2">
                    <a:lumMod val="75000"/>
                  </a:schemeClr>
                </a:solidFill>
                <a:effectLst/>
              </a:rPr>
              <a:t> </a:t>
            </a:r>
          </a:p>
          <a:p>
            <a:pPr marL="0" indent="0" algn="l">
              <a:buNone/>
            </a:pPr>
            <a:r>
              <a:rPr lang="en-US" sz="2300" b="1" i="0" baseline="30000">
                <a:solidFill>
                  <a:srgbClr val="000000"/>
                </a:solidFill>
                <a:effectLst/>
              </a:rPr>
              <a:t>10 </a:t>
            </a:r>
            <a:r>
              <a:rPr lang="en-US" sz="2300" b="0" i="0">
                <a:solidFill>
                  <a:srgbClr val="000000"/>
                </a:solidFill>
                <a:effectLst/>
              </a:rPr>
              <a:t>He was in the world, and the world came into being through him, yet the world did not know him. </a:t>
            </a:r>
            <a:r>
              <a:rPr lang="en-US" sz="2300" b="1" i="0" baseline="30000">
                <a:solidFill>
                  <a:srgbClr val="000000"/>
                </a:solidFill>
                <a:effectLst/>
              </a:rPr>
              <a:t>11 </a:t>
            </a:r>
            <a:r>
              <a:rPr lang="en-US" sz="2300" b="0" i="0">
                <a:solidFill>
                  <a:srgbClr val="000000"/>
                </a:solidFill>
                <a:effectLst/>
              </a:rPr>
              <a:t>He came to what was his own, and his own people did not accept him. </a:t>
            </a:r>
            <a:r>
              <a:rPr lang="en-US" sz="2300" b="1" i="0" baseline="30000">
                <a:solidFill>
                  <a:srgbClr val="000000"/>
                </a:solidFill>
                <a:effectLst/>
              </a:rPr>
              <a:t>12 </a:t>
            </a:r>
            <a:r>
              <a:rPr lang="en-US" sz="2300" b="0" i="0">
                <a:solidFill>
                  <a:srgbClr val="000000"/>
                </a:solidFill>
                <a:effectLst/>
              </a:rPr>
              <a:t>But to all who received him, who believed in his name, </a:t>
            </a:r>
            <a:r>
              <a:rPr lang="en-US" sz="2300" b="1" i="0">
                <a:solidFill>
                  <a:schemeClr val="accent2">
                    <a:lumMod val="75000"/>
                  </a:schemeClr>
                </a:solidFill>
                <a:effectLst/>
              </a:rPr>
              <a:t>he gave power to become children of God, </a:t>
            </a:r>
            <a:r>
              <a:rPr lang="en-US" sz="2300" b="1" i="0" baseline="30000">
                <a:solidFill>
                  <a:srgbClr val="000000"/>
                </a:solidFill>
                <a:effectLst/>
              </a:rPr>
              <a:t>13 </a:t>
            </a:r>
            <a:r>
              <a:rPr lang="en-US" sz="2300" b="0" i="0">
                <a:solidFill>
                  <a:srgbClr val="000000"/>
                </a:solidFill>
                <a:effectLst/>
              </a:rPr>
              <a:t>who were born, not of blood or of the will of the flesh or of the will of man, but of God.</a:t>
            </a:r>
          </a:p>
          <a:p>
            <a:pPr marL="0" indent="0" algn="l">
              <a:buNone/>
            </a:pPr>
            <a:r>
              <a:rPr lang="en-US" sz="2300" b="1" i="0" baseline="30000">
                <a:solidFill>
                  <a:srgbClr val="000000"/>
                </a:solidFill>
                <a:effectLst/>
              </a:rPr>
              <a:t>14 </a:t>
            </a:r>
            <a:r>
              <a:rPr lang="en-US" sz="2300" b="0" i="0">
                <a:solidFill>
                  <a:srgbClr val="000000"/>
                </a:solidFill>
                <a:effectLst/>
              </a:rPr>
              <a:t>And the Word became flesh and lived among us, and we have seen his glory, the glory as of a father’s only son, full of grace and truth.</a:t>
            </a:r>
            <a:br>
              <a:rPr lang="en-US" sz="6400" b="1" i="1" u="none" strike="noStrike">
                <a:effectLst/>
              </a:rPr>
            </a:br>
            <a:br>
              <a:rPr lang="en-US" b="1" i="1" u="none" strike="noStrike">
                <a:effectLst/>
              </a:rPr>
            </a:br>
            <a:br>
              <a:rPr lang="en-US" b="1" i="0" u="none" strike="noStrike">
                <a:effectLst/>
              </a:rPr>
            </a:br>
            <a:endParaRPr lang="en-US" sz="1800" b="0" i="0" u="none" strike="noStrike">
              <a:effectLst/>
            </a:endParaRPr>
          </a:p>
        </p:txBody>
      </p:sp>
    </p:spTree>
    <p:extLst>
      <p:ext uri="{BB962C8B-B14F-4D97-AF65-F5344CB8AC3E}">
        <p14:creationId xmlns:p14="http://schemas.microsoft.com/office/powerpoint/2010/main" val="45576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6</a:t>
            </a:fld>
            <a:endParaRPr lang="en-GB" dirty="0"/>
          </a:p>
        </p:txBody>
      </p:sp>
      <p:sp>
        <p:nvSpPr>
          <p:cNvPr id="3" name="Content Placeholder 2">
            <a:extLst>
              <a:ext uri="{FF2B5EF4-FFF2-40B4-BE49-F238E27FC236}">
                <a16:creationId xmlns:a16="http://schemas.microsoft.com/office/drawing/2014/main" id="{B3F47CA5-8E17-D93E-DDE5-508FDEDA0D11}"/>
              </a:ext>
            </a:extLst>
          </p:cNvPr>
          <p:cNvSpPr txBox="1">
            <a:spLocks/>
          </p:cNvSpPr>
          <p:nvPr/>
        </p:nvSpPr>
        <p:spPr>
          <a:xfrm>
            <a:off x="1767916" y="1071842"/>
            <a:ext cx="4128060" cy="5327742"/>
          </a:xfrm>
          <a:prstGeom prst="rect">
            <a:avLst/>
          </a:prstGeom>
          <a:no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None/>
              <a:tabLst/>
              <a:defRPr/>
            </a:pPr>
            <a:r>
              <a:rPr lang="en-US" sz="7200" b="0" i="0">
                <a:solidFill>
                  <a:srgbClr val="202122"/>
                </a:solidFill>
                <a:effectLst/>
              </a:rPr>
              <a:t>Little Lamb who made thee?</a:t>
            </a:r>
            <a:br>
              <a:rPr lang="en-US" sz="7200"/>
            </a:br>
            <a:r>
              <a:rPr lang="en-US" sz="7200" b="0" i="0">
                <a:solidFill>
                  <a:srgbClr val="202122"/>
                </a:solidFill>
                <a:effectLst/>
              </a:rPr>
              <a:t>     Dost thou know who made thee?</a:t>
            </a:r>
            <a:br>
              <a:rPr lang="en-US" sz="7200"/>
            </a:br>
            <a:r>
              <a:rPr lang="en-US" sz="7200" b="0" i="0">
                <a:solidFill>
                  <a:srgbClr val="202122"/>
                </a:solidFill>
                <a:effectLst/>
              </a:rPr>
              <a:t>Gave thee life and bid thee feed</a:t>
            </a:r>
            <a:br>
              <a:rPr lang="en-US" sz="7200"/>
            </a:br>
            <a:r>
              <a:rPr lang="en-US" sz="7200" b="0" i="0">
                <a:solidFill>
                  <a:srgbClr val="202122"/>
                </a:solidFill>
                <a:effectLst/>
              </a:rPr>
              <a:t>By the stream and o'er the mead;</a:t>
            </a:r>
            <a:br>
              <a:rPr lang="en-US" sz="7200"/>
            </a:br>
            <a:r>
              <a:rPr lang="en-US" sz="7200" b="0" i="0">
                <a:solidFill>
                  <a:srgbClr val="202122"/>
                </a:solidFill>
                <a:effectLst/>
              </a:rPr>
              <a:t>Gave thee clothing of delight,</a:t>
            </a:r>
            <a:br>
              <a:rPr lang="en-US" sz="7200"/>
            </a:br>
            <a:r>
              <a:rPr lang="en-US" sz="7200" b="0" i="0">
                <a:solidFill>
                  <a:srgbClr val="202122"/>
                </a:solidFill>
                <a:effectLst/>
              </a:rPr>
              <a:t>Softest clothing wooly bright;</a:t>
            </a:r>
            <a:br>
              <a:rPr lang="en-US" sz="7200"/>
            </a:br>
            <a:r>
              <a:rPr lang="en-US" sz="7200" b="0" i="0">
                <a:solidFill>
                  <a:srgbClr val="202122"/>
                </a:solidFill>
                <a:effectLst/>
              </a:rPr>
              <a:t>Gave thee such a tender voice,</a:t>
            </a:r>
            <a:br>
              <a:rPr lang="en-US" sz="7200"/>
            </a:br>
            <a:r>
              <a:rPr lang="en-US" sz="7200" b="0" i="0">
                <a:solidFill>
                  <a:srgbClr val="202122"/>
                </a:solidFill>
                <a:effectLst/>
              </a:rPr>
              <a:t>Making all the vales rejoice:</a:t>
            </a:r>
            <a:br>
              <a:rPr lang="en-US" sz="7200"/>
            </a:br>
            <a:r>
              <a:rPr lang="en-US" sz="7200" b="0" i="0">
                <a:solidFill>
                  <a:srgbClr val="202122"/>
                </a:solidFill>
                <a:effectLst/>
              </a:rPr>
              <a:t>     Little Lamb who made thee?</a:t>
            </a:r>
            <a:br>
              <a:rPr lang="en-US" sz="7200"/>
            </a:br>
            <a:r>
              <a:rPr lang="en-US" sz="7200" b="0" i="0">
                <a:solidFill>
                  <a:srgbClr val="202122"/>
                </a:solidFill>
                <a:effectLst/>
              </a:rPr>
              <a:t>     Dost thou know who made thee?</a:t>
            </a:r>
            <a:br>
              <a:rPr lang="en-US" sz="7200"/>
            </a:br>
            <a:br>
              <a:rPr lang="en-US" sz="7200"/>
            </a:br>
            <a:r>
              <a:rPr lang="en-US" sz="7200" b="0" i="0">
                <a:solidFill>
                  <a:srgbClr val="202122"/>
                </a:solidFill>
                <a:effectLst/>
              </a:rPr>
              <a:t>     Little Lamb I'll tell thee,</a:t>
            </a:r>
            <a:br>
              <a:rPr lang="en-US" sz="7200"/>
            </a:br>
            <a:r>
              <a:rPr lang="en-US" sz="7200" b="0" i="0">
                <a:solidFill>
                  <a:srgbClr val="202122"/>
                </a:solidFill>
                <a:effectLst/>
              </a:rPr>
              <a:t>     Little Lamb I'll tell thee:</a:t>
            </a:r>
            <a:br>
              <a:rPr lang="en-US" sz="7200"/>
            </a:br>
            <a:r>
              <a:rPr lang="en-US" sz="7200" b="0" i="0">
                <a:solidFill>
                  <a:srgbClr val="202122"/>
                </a:solidFill>
                <a:effectLst/>
              </a:rPr>
              <a:t>He is called by thy name,</a:t>
            </a:r>
            <a:br>
              <a:rPr lang="en-US" sz="7200"/>
            </a:br>
            <a:r>
              <a:rPr lang="en-US" sz="7200" b="0" i="0">
                <a:solidFill>
                  <a:srgbClr val="202122"/>
                </a:solidFill>
                <a:effectLst/>
              </a:rPr>
              <a:t>For he calls himself a Lamb:</a:t>
            </a:r>
            <a:br>
              <a:rPr lang="en-US" sz="7200"/>
            </a:br>
            <a:r>
              <a:rPr lang="en-US" sz="7200" b="0" i="0">
                <a:solidFill>
                  <a:srgbClr val="202122"/>
                </a:solidFill>
                <a:effectLst/>
              </a:rPr>
              <a:t>He is meek and he is mild,</a:t>
            </a:r>
            <a:br>
              <a:rPr lang="en-US" sz="7200"/>
            </a:br>
            <a:r>
              <a:rPr lang="en-US" sz="7200" b="0" i="0">
                <a:solidFill>
                  <a:srgbClr val="202122"/>
                </a:solidFill>
                <a:effectLst/>
              </a:rPr>
              <a:t>He became a little child:</a:t>
            </a:r>
            <a:br>
              <a:rPr lang="en-US" sz="7200"/>
            </a:br>
            <a:r>
              <a:rPr lang="en-US" sz="7200" b="0" i="0">
                <a:solidFill>
                  <a:srgbClr val="202122"/>
                </a:solidFill>
                <a:effectLst/>
              </a:rPr>
              <a:t>I a child and thou a lamb,</a:t>
            </a:r>
            <a:br>
              <a:rPr lang="en-US" sz="7200"/>
            </a:br>
            <a:r>
              <a:rPr lang="en-US" sz="7200" b="0" i="0">
                <a:solidFill>
                  <a:srgbClr val="202122"/>
                </a:solidFill>
                <a:effectLst/>
              </a:rPr>
              <a:t>We are called by his name:</a:t>
            </a:r>
            <a:br>
              <a:rPr lang="en-US" sz="7200"/>
            </a:br>
            <a:r>
              <a:rPr lang="en-US" sz="7200" b="0" i="0">
                <a:solidFill>
                  <a:srgbClr val="202122"/>
                </a:solidFill>
                <a:effectLst/>
              </a:rPr>
              <a:t>     Little Lamb God bless thee.</a:t>
            </a:r>
            <a:br>
              <a:rPr lang="en-US" sz="7200"/>
            </a:br>
            <a:r>
              <a:rPr lang="en-US" sz="7200" b="0" i="0">
                <a:solidFill>
                  <a:srgbClr val="202122"/>
                </a:solidFill>
                <a:effectLst/>
              </a:rPr>
              <a:t>     Little Lamb God bless thee.</a:t>
            </a:r>
            <a:endParaRPr lang="en-US" sz="7200" b="0" i="0" u="none" strike="noStrike">
              <a:effectLst/>
            </a:endParaRPr>
          </a:p>
          <a:p>
            <a:pPr marL="0" indent="0">
              <a:buFont typeface="Arial" panose="020B0604020202020204" pitchFamily="34" charset="0"/>
              <a:buNone/>
            </a:pPr>
            <a:br>
              <a:rPr lang="en-US" sz="1800" b="1"/>
            </a:br>
            <a:endParaRPr lang="en-US" sz="1800"/>
          </a:p>
        </p:txBody>
      </p:sp>
      <p:sp>
        <p:nvSpPr>
          <p:cNvPr id="6" name="Title 1">
            <a:extLst>
              <a:ext uri="{FF2B5EF4-FFF2-40B4-BE49-F238E27FC236}">
                <a16:creationId xmlns:a16="http://schemas.microsoft.com/office/drawing/2014/main" id="{CD7A6035-EA0F-961D-65D6-3B1D0A862496}"/>
              </a:ext>
            </a:extLst>
          </p:cNvPr>
          <p:cNvSpPr txBox="1">
            <a:spLocks/>
          </p:cNvSpPr>
          <p:nvPr/>
        </p:nvSpPr>
        <p:spPr>
          <a:xfrm>
            <a:off x="672540" y="230001"/>
            <a:ext cx="10681260" cy="635000"/>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mn-lt"/>
              </a:rPr>
              <a:t>Ralph Vaughan Williams - The Lamb</a:t>
            </a:r>
            <a:endParaRPr lang="en-GB" b="1" dirty="0">
              <a:latin typeface="+mn-lt"/>
            </a:endParaRPr>
          </a:p>
        </p:txBody>
      </p:sp>
      <p:pic>
        <p:nvPicPr>
          <p:cNvPr id="8" name="Picture 7" descr="A person in a suit&#10;&#10;Description automatically generated">
            <a:extLst>
              <a:ext uri="{FF2B5EF4-FFF2-40B4-BE49-F238E27FC236}">
                <a16:creationId xmlns:a16="http://schemas.microsoft.com/office/drawing/2014/main" id="{98F35407-3BC6-296F-8266-73DDDBDD6785}"/>
              </a:ext>
            </a:extLst>
          </p:cNvPr>
          <p:cNvPicPr>
            <a:picLocks noChangeAspect="1"/>
          </p:cNvPicPr>
          <p:nvPr/>
        </p:nvPicPr>
        <p:blipFill>
          <a:blip r:embed="rId2"/>
          <a:srcRect b="7710"/>
          <a:stretch/>
        </p:blipFill>
        <p:spPr>
          <a:xfrm>
            <a:off x="7081730" y="1071842"/>
            <a:ext cx="4272070" cy="5024158"/>
          </a:xfrm>
          <a:prstGeom prst="rect">
            <a:avLst/>
          </a:prstGeom>
        </p:spPr>
      </p:pic>
      <p:sp>
        <p:nvSpPr>
          <p:cNvPr id="9" name="TextBox 8">
            <a:extLst>
              <a:ext uri="{FF2B5EF4-FFF2-40B4-BE49-F238E27FC236}">
                <a16:creationId xmlns:a16="http://schemas.microsoft.com/office/drawing/2014/main" id="{859FAD8A-EAF4-E237-75E6-07E3973EA2AE}"/>
              </a:ext>
            </a:extLst>
          </p:cNvPr>
          <p:cNvSpPr txBox="1"/>
          <p:nvPr/>
        </p:nvSpPr>
        <p:spPr>
          <a:xfrm>
            <a:off x="6704951" y="6186196"/>
            <a:ext cx="4648849" cy="369332"/>
          </a:xfrm>
          <a:prstGeom prst="rect">
            <a:avLst/>
          </a:prstGeom>
          <a:noFill/>
        </p:spPr>
        <p:txBody>
          <a:bodyPr wrap="square" rtlCol="0">
            <a:spAutoFit/>
          </a:bodyPr>
          <a:lstStyle/>
          <a:p>
            <a:r>
              <a:rPr lang="en-US" sz="1800" b="1" i="1" u="sng"/>
              <a:t>Ralph Vaughan Williams (1872-1958)</a:t>
            </a:r>
            <a:endParaRPr lang="en-US"/>
          </a:p>
        </p:txBody>
      </p:sp>
    </p:spTree>
    <p:extLst>
      <p:ext uri="{BB962C8B-B14F-4D97-AF65-F5344CB8AC3E}">
        <p14:creationId xmlns:p14="http://schemas.microsoft.com/office/powerpoint/2010/main" val="158245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7</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John Tavener - The Lamb</a:t>
            </a:r>
            <a:endParaRPr lang="en-GB" b="1" dirty="0">
              <a:latin typeface="+mn-lt"/>
            </a:endParaRPr>
          </a:p>
        </p:txBody>
      </p:sp>
      <p:pic>
        <p:nvPicPr>
          <p:cNvPr id="7" name="Picture 6" descr="A person with long hair leaning on a bench&#10;&#10;Description automatically generated">
            <a:extLst>
              <a:ext uri="{FF2B5EF4-FFF2-40B4-BE49-F238E27FC236}">
                <a16:creationId xmlns:a16="http://schemas.microsoft.com/office/drawing/2014/main" id="{2F531925-857B-B312-6727-CF64002CAA82}"/>
              </a:ext>
            </a:extLst>
          </p:cNvPr>
          <p:cNvPicPr>
            <a:picLocks noChangeAspect="1"/>
          </p:cNvPicPr>
          <p:nvPr/>
        </p:nvPicPr>
        <p:blipFill>
          <a:blip r:embed="rId2"/>
          <a:stretch>
            <a:fillRect/>
          </a:stretch>
        </p:blipFill>
        <p:spPr>
          <a:xfrm>
            <a:off x="6704951" y="1233859"/>
            <a:ext cx="4648849" cy="4715533"/>
          </a:xfrm>
          <a:prstGeom prst="rect">
            <a:avLst/>
          </a:prstGeom>
        </p:spPr>
      </p:pic>
      <p:sp>
        <p:nvSpPr>
          <p:cNvPr id="3" name="Content Placeholder 2">
            <a:extLst>
              <a:ext uri="{FF2B5EF4-FFF2-40B4-BE49-F238E27FC236}">
                <a16:creationId xmlns:a16="http://schemas.microsoft.com/office/drawing/2014/main" id="{B3F47CA5-8E17-D93E-DDE5-508FDEDA0D11}"/>
              </a:ext>
            </a:extLst>
          </p:cNvPr>
          <p:cNvSpPr txBox="1">
            <a:spLocks/>
          </p:cNvSpPr>
          <p:nvPr/>
        </p:nvSpPr>
        <p:spPr>
          <a:xfrm>
            <a:off x="1767916" y="1071842"/>
            <a:ext cx="4128060" cy="5327742"/>
          </a:xfrm>
          <a:prstGeom prst="rect">
            <a:avLst/>
          </a:prstGeom>
          <a:no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None/>
              <a:tabLst/>
              <a:defRPr/>
            </a:pPr>
            <a:r>
              <a:rPr lang="en-US" sz="7200" b="0" i="0">
                <a:solidFill>
                  <a:srgbClr val="202122"/>
                </a:solidFill>
                <a:effectLst/>
              </a:rPr>
              <a:t>Little Lamb who made thee?</a:t>
            </a:r>
            <a:br>
              <a:rPr lang="en-US" sz="7200"/>
            </a:br>
            <a:r>
              <a:rPr lang="en-US" sz="7200" b="0" i="0">
                <a:solidFill>
                  <a:srgbClr val="202122"/>
                </a:solidFill>
                <a:effectLst/>
              </a:rPr>
              <a:t>     Dost thou know who made thee?</a:t>
            </a:r>
            <a:br>
              <a:rPr lang="en-US" sz="7200"/>
            </a:br>
            <a:r>
              <a:rPr lang="en-US" sz="7200" b="0" i="0">
                <a:solidFill>
                  <a:srgbClr val="202122"/>
                </a:solidFill>
                <a:effectLst/>
              </a:rPr>
              <a:t>Gave thee life and bid thee feed</a:t>
            </a:r>
            <a:br>
              <a:rPr lang="en-US" sz="7200"/>
            </a:br>
            <a:r>
              <a:rPr lang="en-US" sz="7200" b="0" i="0">
                <a:solidFill>
                  <a:srgbClr val="202122"/>
                </a:solidFill>
                <a:effectLst/>
              </a:rPr>
              <a:t>By the stream and o'er the mead;</a:t>
            </a:r>
            <a:br>
              <a:rPr lang="en-US" sz="7200"/>
            </a:br>
            <a:r>
              <a:rPr lang="en-US" sz="7200" b="0" i="0">
                <a:solidFill>
                  <a:srgbClr val="202122"/>
                </a:solidFill>
                <a:effectLst/>
              </a:rPr>
              <a:t>Gave thee clothing of delight,</a:t>
            </a:r>
            <a:br>
              <a:rPr lang="en-US" sz="7200"/>
            </a:br>
            <a:r>
              <a:rPr lang="en-US" sz="7200" b="0" i="0">
                <a:solidFill>
                  <a:srgbClr val="202122"/>
                </a:solidFill>
                <a:effectLst/>
              </a:rPr>
              <a:t>Softest clothing wooly bright;</a:t>
            </a:r>
            <a:br>
              <a:rPr lang="en-US" sz="7200"/>
            </a:br>
            <a:r>
              <a:rPr lang="en-US" sz="7200" b="0" i="0">
                <a:solidFill>
                  <a:srgbClr val="202122"/>
                </a:solidFill>
                <a:effectLst/>
              </a:rPr>
              <a:t>Gave thee such a tender voice,</a:t>
            </a:r>
            <a:br>
              <a:rPr lang="en-US" sz="7200"/>
            </a:br>
            <a:r>
              <a:rPr lang="en-US" sz="7200" b="0" i="0">
                <a:solidFill>
                  <a:srgbClr val="202122"/>
                </a:solidFill>
                <a:effectLst/>
              </a:rPr>
              <a:t>Making all the vales rejoice:</a:t>
            </a:r>
            <a:br>
              <a:rPr lang="en-US" sz="7200"/>
            </a:br>
            <a:r>
              <a:rPr lang="en-US" sz="7200" b="0" i="0">
                <a:solidFill>
                  <a:srgbClr val="202122"/>
                </a:solidFill>
                <a:effectLst/>
              </a:rPr>
              <a:t>     Little Lamb who made thee?</a:t>
            </a:r>
            <a:br>
              <a:rPr lang="en-US" sz="7200"/>
            </a:br>
            <a:r>
              <a:rPr lang="en-US" sz="7200" b="0" i="0">
                <a:solidFill>
                  <a:srgbClr val="202122"/>
                </a:solidFill>
                <a:effectLst/>
              </a:rPr>
              <a:t>     Dost thou know who made thee?</a:t>
            </a:r>
            <a:br>
              <a:rPr lang="en-US" sz="7200"/>
            </a:br>
            <a:br>
              <a:rPr lang="en-US" sz="7200"/>
            </a:br>
            <a:r>
              <a:rPr lang="en-US" sz="7200" b="0" i="0">
                <a:solidFill>
                  <a:srgbClr val="202122"/>
                </a:solidFill>
                <a:effectLst/>
              </a:rPr>
              <a:t>     Little Lamb I'll tell thee,</a:t>
            </a:r>
            <a:br>
              <a:rPr lang="en-US" sz="7200"/>
            </a:br>
            <a:r>
              <a:rPr lang="en-US" sz="7200" b="0" i="0">
                <a:solidFill>
                  <a:srgbClr val="202122"/>
                </a:solidFill>
                <a:effectLst/>
              </a:rPr>
              <a:t>     Little Lamb I'll tell thee:</a:t>
            </a:r>
            <a:br>
              <a:rPr lang="en-US" sz="7200"/>
            </a:br>
            <a:r>
              <a:rPr lang="en-US" sz="7200" b="0" i="0">
                <a:solidFill>
                  <a:srgbClr val="202122"/>
                </a:solidFill>
                <a:effectLst/>
              </a:rPr>
              <a:t>He is called by thy name,</a:t>
            </a:r>
            <a:br>
              <a:rPr lang="en-US" sz="7200"/>
            </a:br>
            <a:r>
              <a:rPr lang="en-US" sz="7200" b="0" i="0">
                <a:solidFill>
                  <a:srgbClr val="202122"/>
                </a:solidFill>
                <a:effectLst/>
              </a:rPr>
              <a:t>For he calls himself a Lamb:</a:t>
            </a:r>
            <a:br>
              <a:rPr lang="en-US" sz="7200"/>
            </a:br>
            <a:r>
              <a:rPr lang="en-US" sz="7200" b="0" i="0">
                <a:solidFill>
                  <a:srgbClr val="202122"/>
                </a:solidFill>
                <a:effectLst/>
              </a:rPr>
              <a:t>He is meek and he is mild,</a:t>
            </a:r>
            <a:br>
              <a:rPr lang="en-US" sz="7200"/>
            </a:br>
            <a:r>
              <a:rPr lang="en-US" sz="7200" b="0" i="0">
                <a:solidFill>
                  <a:srgbClr val="202122"/>
                </a:solidFill>
                <a:effectLst/>
              </a:rPr>
              <a:t>He became a little child:</a:t>
            </a:r>
            <a:br>
              <a:rPr lang="en-US" sz="7200"/>
            </a:br>
            <a:r>
              <a:rPr lang="en-US" sz="7200" b="0" i="0">
                <a:solidFill>
                  <a:srgbClr val="202122"/>
                </a:solidFill>
                <a:effectLst/>
              </a:rPr>
              <a:t>I a child and thou a lamb,</a:t>
            </a:r>
            <a:br>
              <a:rPr lang="en-US" sz="7200"/>
            </a:br>
            <a:r>
              <a:rPr lang="en-US" sz="7200" b="0" i="0">
                <a:solidFill>
                  <a:srgbClr val="202122"/>
                </a:solidFill>
                <a:effectLst/>
              </a:rPr>
              <a:t>We are called by his name:</a:t>
            </a:r>
            <a:br>
              <a:rPr lang="en-US" sz="7200"/>
            </a:br>
            <a:r>
              <a:rPr lang="en-US" sz="7200" b="0" i="0">
                <a:solidFill>
                  <a:srgbClr val="202122"/>
                </a:solidFill>
                <a:effectLst/>
              </a:rPr>
              <a:t>     Little Lamb God bless thee.</a:t>
            </a:r>
            <a:br>
              <a:rPr lang="en-US" sz="7200"/>
            </a:br>
            <a:r>
              <a:rPr lang="en-US" sz="7200" b="0" i="0">
                <a:solidFill>
                  <a:srgbClr val="202122"/>
                </a:solidFill>
                <a:effectLst/>
              </a:rPr>
              <a:t>     Little Lamb God bless thee.</a:t>
            </a:r>
            <a:endParaRPr lang="en-US" sz="7200" b="0" i="0" u="none" strike="noStrike">
              <a:effectLst/>
            </a:endParaRPr>
          </a:p>
          <a:p>
            <a:pPr marL="0" indent="0">
              <a:buFont typeface="Arial" panose="020B0604020202020204" pitchFamily="34" charset="0"/>
              <a:buNone/>
            </a:pPr>
            <a:br>
              <a:rPr lang="en-US" sz="1800" b="1"/>
            </a:br>
            <a:endParaRPr lang="en-US" sz="1800"/>
          </a:p>
        </p:txBody>
      </p:sp>
      <p:sp>
        <p:nvSpPr>
          <p:cNvPr id="5" name="TextBox 4">
            <a:extLst>
              <a:ext uri="{FF2B5EF4-FFF2-40B4-BE49-F238E27FC236}">
                <a16:creationId xmlns:a16="http://schemas.microsoft.com/office/drawing/2014/main" id="{34D6D077-588A-E923-277C-4C065F5A1CAA}"/>
              </a:ext>
            </a:extLst>
          </p:cNvPr>
          <p:cNvSpPr txBox="1"/>
          <p:nvPr/>
        </p:nvSpPr>
        <p:spPr>
          <a:xfrm>
            <a:off x="6704951" y="6186196"/>
            <a:ext cx="4648849" cy="369332"/>
          </a:xfrm>
          <a:prstGeom prst="rect">
            <a:avLst/>
          </a:prstGeom>
          <a:noFill/>
        </p:spPr>
        <p:txBody>
          <a:bodyPr wrap="square" rtlCol="0">
            <a:spAutoFit/>
          </a:bodyPr>
          <a:lstStyle/>
          <a:p>
            <a:r>
              <a:rPr lang="en-US" sz="1800" b="1" i="1" u="sng"/>
              <a:t>John Tavener (1889-1962)</a:t>
            </a:r>
            <a:endParaRPr lang="en-US"/>
          </a:p>
        </p:txBody>
      </p:sp>
    </p:spTree>
    <p:extLst>
      <p:ext uri="{BB962C8B-B14F-4D97-AF65-F5344CB8AC3E}">
        <p14:creationId xmlns:p14="http://schemas.microsoft.com/office/powerpoint/2010/main" val="213467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8</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A Hymn for Compline</a:t>
            </a:r>
            <a:endParaRPr lang="en-GB" b="1" dirty="0">
              <a:latin typeface="+mn-lt"/>
            </a:endParaRPr>
          </a:p>
        </p:txBody>
      </p:sp>
      <p:pic>
        <p:nvPicPr>
          <p:cNvPr id="1026" name="Picture 2" descr="Renaissance and Reformation Timeline | Timetoast timelines">
            <a:extLst>
              <a:ext uri="{FF2B5EF4-FFF2-40B4-BE49-F238E27FC236}">
                <a16:creationId xmlns:a16="http://schemas.microsoft.com/office/drawing/2014/main" id="{E628F0E4-D99E-323D-0F07-CC856D2D6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90688"/>
            <a:ext cx="60960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98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E7ECB-BF96-064E-6D18-1CB9E733937D}"/>
              </a:ext>
            </a:extLst>
          </p:cNvPr>
          <p:cNvSpPr>
            <a:spLocks noGrp="1"/>
          </p:cNvSpPr>
          <p:nvPr>
            <p:ph type="sldNum" sz="quarter" idx="12"/>
          </p:nvPr>
        </p:nvSpPr>
        <p:spPr/>
        <p:txBody>
          <a:bodyPr/>
          <a:lstStyle/>
          <a:p>
            <a:fld id="{5952ED11-40BE-4F09-9C5C-AA60A56E5026}" type="slidenum">
              <a:rPr lang="en-GB" smtClean="0"/>
              <a:t>9</a:t>
            </a:fld>
            <a:endParaRPr lang="en-GB" dirty="0"/>
          </a:p>
        </p:txBody>
      </p:sp>
      <p:sp>
        <p:nvSpPr>
          <p:cNvPr id="2" name="Title 1">
            <a:extLst>
              <a:ext uri="{FF2B5EF4-FFF2-40B4-BE49-F238E27FC236}">
                <a16:creationId xmlns:a16="http://schemas.microsoft.com/office/drawing/2014/main" id="{04CDC348-94D0-4B2F-BEDC-CC43430394E3}"/>
              </a:ext>
            </a:extLst>
          </p:cNvPr>
          <p:cNvSpPr>
            <a:spLocks noGrp="1"/>
          </p:cNvSpPr>
          <p:nvPr>
            <p:ph type="title" idx="4294967295"/>
          </p:nvPr>
        </p:nvSpPr>
        <p:spPr>
          <a:xfrm>
            <a:off x="672540" y="230001"/>
            <a:ext cx="10681260" cy="635000"/>
          </a:xfrm>
        </p:spPr>
        <p:txBody>
          <a:bodyPr anchor="t">
            <a:normAutofit fontScale="90000"/>
          </a:bodyPr>
          <a:lstStyle/>
          <a:p>
            <a:r>
              <a:rPr lang="en-GB" b="1">
                <a:latin typeface="+mn-lt"/>
              </a:rPr>
              <a:t>William Byrd - </a:t>
            </a:r>
            <a:r>
              <a:rPr lang="fr-FR" b="1">
                <a:latin typeface="+mn-lt"/>
              </a:rPr>
              <a:t>Christe qui lux es et dies</a:t>
            </a:r>
            <a:endParaRPr lang="en-GB" b="1" dirty="0">
              <a:latin typeface="+mn-lt"/>
            </a:endParaRPr>
          </a:p>
        </p:txBody>
      </p:sp>
      <p:sp>
        <p:nvSpPr>
          <p:cNvPr id="3" name="Content Placeholder 2">
            <a:extLst>
              <a:ext uri="{FF2B5EF4-FFF2-40B4-BE49-F238E27FC236}">
                <a16:creationId xmlns:a16="http://schemas.microsoft.com/office/drawing/2014/main" id="{DF7D7578-06A7-4349-81A1-55C033AB6C8D}"/>
              </a:ext>
            </a:extLst>
          </p:cNvPr>
          <p:cNvSpPr>
            <a:spLocks noGrp="1"/>
          </p:cNvSpPr>
          <p:nvPr>
            <p:ph idx="4294967295"/>
          </p:nvPr>
        </p:nvSpPr>
        <p:spPr>
          <a:xfrm>
            <a:off x="514350" y="1061570"/>
            <a:ext cx="3819525" cy="5314390"/>
          </a:xfrm>
        </p:spPr>
        <p:txBody>
          <a:bodyPr>
            <a:noAutofit/>
          </a:bodyPr>
          <a:lstStyle/>
          <a:p>
            <a:pPr marL="0" indent="0">
              <a:buFont typeface="Arial" panose="020B0604020202020204" pitchFamily="34" charset="0"/>
              <a:buNone/>
            </a:pPr>
            <a:r>
              <a:rPr lang="en-US" sz="1800" b="0" i="0">
                <a:solidFill>
                  <a:srgbClr val="222222"/>
                </a:solidFill>
                <a:effectLst/>
              </a:rPr>
              <a:t>1. O Christ, who art the Light and Day,</a:t>
            </a:r>
            <a:br>
              <a:rPr lang="en-US" sz="1800"/>
            </a:br>
            <a:r>
              <a:rPr lang="en-US" sz="1800" b="0" i="0">
                <a:solidFill>
                  <a:srgbClr val="222222"/>
                </a:solidFill>
                <a:effectLst/>
              </a:rPr>
              <a:t>Thou drivest darksome night away;</a:t>
            </a:r>
            <a:br>
              <a:rPr lang="en-US" sz="1800"/>
            </a:br>
            <a:r>
              <a:rPr lang="en-US" sz="1800" b="0" i="0">
                <a:solidFill>
                  <a:srgbClr val="222222"/>
                </a:solidFill>
                <a:effectLst/>
              </a:rPr>
              <a:t>We know thee as the Light of light</a:t>
            </a:r>
            <a:br>
              <a:rPr lang="en-US" sz="1800"/>
            </a:br>
            <a:r>
              <a:rPr lang="en-US" sz="1800" b="0" i="0">
                <a:solidFill>
                  <a:srgbClr val="222222"/>
                </a:solidFill>
                <a:effectLst/>
              </a:rPr>
              <a:t>Illuminating mortal sight.</a:t>
            </a:r>
            <a:br>
              <a:rPr lang="en-US" sz="1800"/>
            </a:br>
            <a:br>
              <a:rPr lang="en-US" sz="1800"/>
            </a:br>
            <a:r>
              <a:rPr lang="en-US" sz="1800" b="0" i="0">
                <a:solidFill>
                  <a:srgbClr val="222222"/>
                </a:solidFill>
                <a:effectLst/>
              </a:rPr>
              <a:t>2. All holy Lord, we pray to thee,</a:t>
            </a:r>
            <a:br>
              <a:rPr lang="en-US" sz="1800"/>
            </a:br>
            <a:r>
              <a:rPr lang="en-US" sz="1800" b="0" i="0">
                <a:solidFill>
                  <a:srgbClr val="222222"/>
                </a:solidFill>
                <a:effectLst/>
              </a:rPr>
              <a:t>Keep us tonight from danger free;</a:t>
            </a:r>
            <a:br>
              <a:rPr lang="en-US" sz="1800"/>
            </a:br>
            <a:r>
              <a:rPr lang="en-US" sz="1800" b="0" i="0">
                <a:solidFill>
                  <a:srgbClr val="222222"/>
                </a:solidFill>
                <a:effectLst/>
              </a:rPr>
              <a:t>Grant us, dear Lord, in thee to rest,</a:t>
            </a:r>
            <a:br>
              <a:rPr lang="en-US" sz="1800"/>
            </a:br>
            <a:r>
              <a:rPr lang="en-US" sz="1800" b="0" i="0">
                <a:solidFill>
                  <a:srgbClr val="222222"/>
                </a:solidFill>
                <a:effectLst/>
              </a:rPr>
              <a:t>So be our sleep in quiet blessed.</a:t>
            </a:r>
            <a:br>
              <a:rPr lang="en-US" sz="1800"/>
            </a:br>
            <a:br>
              <a:rPr lang="en-US" sz="1800"/>
            </a:br>
            <a:r>
              <a:rPr lang="en-US" sz="1800" b="0" i="0">
                <a:solidFill>
                  <a:srgbClr val="222222"/>
                </a:solidFill>
                <a:effectLst/>
              </a:rPr>
              <a:t>3. Let not the tempter round us creep</a:t>
            </a:r>
            <a:br>
              <a:rPr lang="en-US" sz="1800"/>
            </a:br>
            <a:r>
              <a:rPr lang="en-US" sz="1800" b="0" i="0">
                <a:solidFill>
                  <a:srgbClr val="222222"/>
                </a:solidFill>
                <a:effectLst/>
              </a:rPr>
              <a:t>With thoughts of evil while we sleep,</a:t>
            </a:r>
            <a:br>
              <a:rPr lang="en-US" sz="1800"/>
            </a:br>
            <a:r>
              <a:rPr lang="en-US" sz="1800" b="0" i="0">
                <a:solidFill>
                  <a:srgbClr val="222222"/>
                </a:solidFill>
                <a:effectLst/>
              </a:rPr>
              <a:t>Nor with his wiles the flesh allure</a:t>
            </a:r>
            <a:br>
              <a:rPr lang="en-US" sz="1800"/>
            </a:br>
            <a:r>
              <a:rPr lang="en-US" sz="1800" b="0" i="0">
                <a:solidFill>
                  <a:srgbClr val="222222"/>
                </a:solidFill>
                <a:effectLst/>
              </a:rPr>
              <a:t>And make us in thy sight impure.</a:t>
            </a:r>
            <a:br>
              <a:rPr lang="en-US" sz="1800"/>
            </a:br>
            <a:br>
              <a:rPr lang="en-US" sz="1800"/>
            </a:br>
            <a:r>
              <a:rPr lang="en-US" sz="1800" b="0" i="0">
                <a:solidFill>
                  <a:srgbClr val="222222"/>
                </a:solidFill>
                <a:effectLst/>
              </a:rPr>
              <a:t>4. And while the eyes soft slumber take,</a:t>
            </a:r>
            <a:br>
              <a:rPr lang="en-US" sz="1800"/>
            </a:br>
            <a:r>
              <a:rPr lang="en-US" sz="1800" b="0" i="0">
                <a:solidFill>
                  <a:srgbClr val="222222"/>
                </a:solidFill>
                <a:effectLst/>
              </a:rPr>
              <a:t>Still be the heart to thee awake,</a:t>
            </a:r>
            <a:br>
              <a:rPr lang="en-US" sz="1800"/>
            </a:br>
            <a:r>
              <a:rPr lang="en-US" sz="1800" b="0" i="0">
                <a:solidFill>
                  <a:srgbClr val="222222"/>
                </a:solidFill>
                <a:effectLst/>
              </a:rPr>
              <a:t>Be thy right hand upheld above</a:t>
            </a:r>
            <a:br>
              <a:rPr lang="en-US" sz="1800"/>
            </a:br>
            <a:r>
              <a:rPr lang="en-US" sz="1800" b="0" i="0">
                <a:solidFill>
                  <a:srgbClr val="222222"/>
                </a:solidFill>
                <a:effectLst/>
              </a:rPr>
              <a:t>Thy servants resting in thy love.</a:t>
            </a:r>
            <a:endParaRPr lang="en-US" sz="1800" b="0" i="0" u="none" strike="noStrike">
              <a:effectLst/>
            </a:endParaRPr>
          </a:p>
        </p:txBody>
      </p:sp>
      <p:sp>
        <p:nvSpPr>
          <p:cNvPr id="5" name="Content Placeholder 2">
            <a:extLst>
              <a:ext uri="{FF2B5EF4-FFF2-40B4-BE49-F238E27FC236}">
                <a16:creationId xmlns:a16="http://schemas.microsoft.com/office/drawing/2014/main" id="{1AC67521-0248-F20A-5C66-D61EADF33BB0}"/>
              </a:ext>
            </a:extLst>
          </p:cNvPr>
          <p:cNvSpPr txBox="1">
            <a:spLocks/>
          </p:cNvSpPr>
          <p:nvPr/>
        </p:nvSpPr>
        <p:spPr>
          <a:xfrm>
            <a:off x="8067675" y="1061570"/>
            <a:ext cx="3971925" cy="531439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rgbClr val="222222"/>
                </a:solidFill>
              </a:rPr>
              <a:t>5. Yea, our Defender, be thou nigh,</a:t>
            </a:r>
            <a:br>
              <a:rPr lang="en-US" sz="1800"/>
            </a:br>
            <a:r>
              <a:rPr lang="en-US" sz="1800">
                <a:solidFill>
                  <a:srgbClr val="222222"/>
                </a:solidFill>
              </a:rPr>
              <a:t>To bid the powers of darkness fly;</a:t>
            </a:r>
            <a:br>
              <a:rPr lang="en-US" sz="1800"/>
            </a:br>
            <a:r>
              <a:rPr lang="en-US" sz="1800">
                <a:solidFill>
                  <a:srgbClr val="222222"/>
                </a:solidFill>
              </a:rPr>
              <a:t>Keep us from sin, and guide for good</a:t>
            </a:r>
            <a:br>
              <a:rPr lang="en-US" sz="1800"/>
            </a:br>
            <a:r>
              <a:rPr lang="en-US" sz="1800">
                <a:solidFill>
                  <a:srgbClr val="222222"/>
                </a:solidFill>
              </a:rPr>
              <a:t>Thy servants purchased by thy blood.</a:t>
            </a:r>
            <a:br>
              <a:rPr lang="en-US" sz="1800"/>
            </a:br>
            <a:br>
              <a:rPr lang="en-US" sz="1800"/>
            </a:br>
            <a:r>
              <a:rPr lang="en-US" sz="1800">
                <a:solidFill>
                  <a:srgbClr val="222222"/>
                </a:solidFill>
              </a:rPr>
              <a:t>6. Remember us, dear Lord, we pray,</a:t>
            </a:r>
            <a:br>
              <a:rPr lang="en-US" sz="1800"/>
            </a:br>
            <a:r>
              <a:rPr lang="en-US" sz="1800">
                <a:solidFill>
                  <a:srgbClr val="222222"/>
                </a:solidFill>
              </a:rPr>
              <a:t>While in this mortal flesh we stay:</a:t>
            </a:r>
            <a:br>
              <a:rPr lang="en-US" sz="1800"/>
            </a:br>
            <a:r>
              <a:rPr lang="en-US" sz="1800">
                <a:solidFill>
                  <a:srgbClr val="222222"/>
                </a:solidFill>
              </a:rPr>
              <a:t>'Tis thou who dost the soul defend</a:t>
            </a:r>
            <a:br>
              <a:rPr lang="en-US" sz="1800"/>
            </a:br>
            <a:r>
              <a:rPr lang="en-US" sz="1800">
                <a:solidFill>
                  <a:srgbClr val="222222"/>
                </a:solidFill>
              </a:rPr>
              <a:t>Be present with us to the end.</a:t>
            </a:r>
            <a:br>
              <a:rPr lang="en-US" sz="1800"/>
            </a:br>
            <a:br>
              <a:rPr lang="en-US" sz="1800"/>
            </a:br>
            <a:r>
              <a:rPr lang="en-US" sz="1800">
                <a:solidFill>
                  <a:srgbClr val="222222"/>
                </a:solidFill>
              </a:rPr>
              <a:t>7. Blest Three in One and One in Three,</a:t>
            </a:r>
            <a:br>
              <a:rPr lang="en-US" sz="1800"/>
            </a:br>
            <a:r>
              <a:rPr lang="en-US" sz="1800">
                <a:solidFill>
                  <a:srgbClr val="222222"/>
                </a:solidFill>
              </a:rPr>
              <a:t>Almighty God, we pray to thee,</a:t>
            </a:r>
            <a:br>
              <a:rPr lang="en-US" sz="1800"/>
            </a:br>
            <a:r>
              <a:rPr lang="en-US" sz="1800">
                <a:solidFill>
                  <a:srgbClr val="222222"/>
                </a:solidFill>
              </a:rPr>
              <a:t>That thou wouldst now</a:t>
            </a:r>
            <a:br>
              <a:rPr lang="en-US" sz="1800">
                <a:solidFill>
                  <a:srgbClr val="222222"/>
                </a:solidFill>
              </a:rPr>
            </a:br>
            <a:r>
              <a:rPr lang="en-US" sz="1800">
                <a:solidFill>
                  <a:srgbClr val="222222"/>
                </a:solidFill>
              </a:rPr>
              <a:t>vouchsafe to bless</a:t>
            </a:r>
            <a:br>
              <a:rPr lang="en-US" sz="1800"/>
            </a:br>
            <a:r>
              <a:rPr lang="en-US" sz="1800">
                <a:solidFill>
                  <a:srgbClr val="222222"/>
                </a:solidFill>
              </a:rPr>
              <a:t>Our fast with fruits of righteousness.</a:t>
            </a:r>
            <a:br>
              <a:rPr lang="en-US" sz="1800" b="1" i="1"/>
            </a:br>
            <a:br>
              <a:rPr lang="en-US" sz="1800" b="1"/>
            </a:br>
            <a:endParaRPr lang="en-US" sz="1800"/>
          </a:p>
        </p:txBody>
      </p:sp>
      <p:pic>
        <p:nvPicPr>
          <p:cNvPr id="2050" name="Picture 2" descr="William Byrd - Wikipedia">
            <a:extLst>
              <a:ext uri="{FF2B5EF4-FFF2-40B4-BE49-F238E27FC236}">
                <a16:creationId xmlns:a16="http://schemas.microsoft.com/office/drawing/2014/main" id="{BA321667-3BBF-DB81-2337-D6EFF59CBE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16" r="21071"/>
          <a:stretch/>
        </p:blipFill>
        <p:spPr bwMode="auto">
          <a:xfrm>
            <a:off x="4514849" y="1627972"/>
            <a:ext cx="2971801" cy="40769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0DE2E4-C44C-6B10-FC73-3D48D45D8222}"/>
              </a:ext>
            </a:extLst>
          </p:cNvPr>
          <p:cNvSpPr txBox="1"/>
          <p:nvPr/>
        </p:nvSpPr>
        <p:spPr>
          <a:xfrm>
            <a:off x="8067675" y="5610034"/>
            <a:ext cx="3609975" cy="369332"/>
          </a:xfrm>
          <a:prstGeom prst="rect">
            <a:avLst/>
          </a:prstGeom>
          <a:noFill/>
        </p:spPr>
        <p:txBody>
          <a:bodyPr wrap="square" rtlCol="0">
            <a:spAutoFit/>
          </a:bodyPr>
          <a:lstStyle/>
          <a:p>
            <a:r>
              <a:rPr lang="en-US" sz="1800" b="1" i="1" u="sng"/>
              <a:t>William Byrd (1540-1623)</a:t>
            </a:r>
            <a:endParaRPr lang="en-US"/>
          </a:p>
        </p:txBody>
      </p:sp>
    </p:spTree>
    <p:extLst>
      <p:ext uri="{BB962C8B-B14F-4D97-AF65-F5344CB8AC3E}">
        <p14:creationId xmlns:p14="http://schemas.microsoft.com/office/powerpoint/2010/main" val="16607809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6,1,Theology in Music:Listening with Heart and Min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TotalTime>
  <Words>1781</Words>
  <Application>Microsoft Office PowerPoint</Application>
  <PresentationFormat>Widescreen</PresentationFormat>
  <Paragraphs>64</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system-ui</vt:lpstr>
      <vt:lpstr>Verdana</vt:lpstr>
      <vt:lpstr>Office Theme</vt:lpstr>
      <vt:lpstr>Theology in Music: Listening with Heart and Mind</vt:lpstr>
      <vt:lpstr>Listening Notes</vt:lpstr>
      <vt:lpstr>Kreek - From Heaven Above to Earth I Come</vt:lpstr>
      <vt:lpstr>Gregory of Nazianzus (329-390)</vt:lpstr>
      <vt:lpstr>John 1</vt:lpstr>
      <vt:lpstr>PowerPoint Presentation</vt:lpstr>
      <vt:lpstr>John Tavener - The Lamb</vt:lpstr>
      <vt:lpstr>A Hymn for Compline</vt:lpstr>
      <vt:lpstr>William Byrd - Christe qui lux es et dies</vt:lpstr>
      <vt:lpstr>Edmund Finnis - Hymn (After Byrd)</vt:lpstr>
      <vt:lpstr>Sister Rosetta Tharpe - Didn’t It Rain</vt:lpstr>
      <vt:lpstr>Genesis 8</vt:lpstr>
      <vt:lpstr>Final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Introduction to Miroslav Volf</dc:title>
  <dc:creator>CJ Dickson (US)</dc:creator>
  <cp:lastModifiedBy>CJ Dickson (US)</cp:lastModifiedBy>
  <cp:revision>74</cp:revision>
  <dcterms:created xsi:type="dcterms:W3CDTF">2022-02-12T19:48:34Z</dcterms:created>
  <dcterms:modified xsi:type="dcterms:W3CDTF">2024-11-17T13:57:57Z</dcterms:modified>
</cp:coreProperties>
</file>