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5143500" type="screen16x9"/>
  <p:notesSz cx="6858000" cy="9144000"/>
  <p:embeddedFontLst>
    <p:embeddedFont>
      <p:font typeface="Montserrat" pitchFamily="2" charset="77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8"/>
  </p:normalViewPr>
  <p:slideViewPr>
    <p:cSldViewPr snapToGrid="0">
      <p:cViewPr varScale="1">
        <p:scale>
          <a:sx n="142" d="100"/>
          <a:sy n="142" d="100"/>
        </p:scale>
        <p:origin x="760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30ae545d56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" name="Google Shape;55;g30ae545d56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0d26557fa3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g30d26557fa3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0ae545d56f_0_37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0ae545d56f_0_37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g30ae545d56f_0_377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0d26557fa3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0" name="Google Shape;130;g30d26557fa3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0dd2c81105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" name="Google Shape;136;g30dd2c81105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0dd2c81105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" name="Google Shape;143;g30dd2c81105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0dd2c81105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2" name="Google Shape;152;g30dd2c81105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0dd2c81105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9" name="Google Shape;159;g30dd2c81105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0ae545d56f_0_80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" name="Google Shape;63;g30ae545d56f_0_80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0ae545d56f_0_58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" name="Google Shape;69;g30ae545d56f_0_58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0ae545d56f_0_69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" name="Google Shape;76;g30ae545d56f_0_69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0d26557fa3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" name="Google Shape;82;g30d26557fa3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0ae545d56f_0_5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0ae545d56f_0_58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g30ae545d56f_0_58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0ae545d56f_0_16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0ae545d56f_0_16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g30ae545d56f_0_165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0ae545d56f_0_27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0ae545d56f_0_27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g30ae545d56f_0_27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0dd2c81105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g30dd2c81105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">
  <p:cSld name="Section title and description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720000" y="1149600"/>
            <a:ext cx="35907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4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subTitle" idx="1"/>
          </p:nvPr>
        </p:nvSpPr>
        <p:spPr>
          <a:xfrm>
            <a:off x="720000" y="2034500"/>
            <a:ext cx="4197600" cy="21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ctrTitle"/>
          </p:nvPr>
        </p:nvSpPr>
        <p:spPr>
          <a:xfrm>
            <a:off x="879300" y="1033647"/>
            <a:ext cx="73854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ctr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Yeseva One"/>
              <a:buNone/>
            </a:pPr>
            <a:r>
              <a:rPr lang="en"/>
              <a:t>Title</a:t>
            </a:r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233775" y="2125594"/>
            <a:ext cx="6390600" cy="5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</a:pPr>
            <a:r>
              <a:rPr lang="en"/>
              <a:t>Subtitle</a:t>
            </a:r>
            <a:endParaRPr/>
          </a:p>
        </p:txBody>
      </p:sp>
      <p:pic>
        <p:nvPicPr>
          <p:cNvPr id="59" name="Google Shape;59;p14"/>
          <p:cNvPicPr preferRelativeResize="0"/>
          <p:nvPr/>
        </p:nvPicPr>
        <p:blipFill rotWithShape="1">
          <a:blip r:embed="rId3">
            <a:alphaModFix/>
          </a:blip>
          <a:srcRect l="9598" r="9606"/>
          <a:stretch/>
        </p:blipFill>
        <p:spPr>
          <a:xfrm>
            <a:off x="-1" y="0"/>
            <a:ext cx="9144004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67271" y="2041099"/>
            <a:ext cx="4538066" cy="14460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6292" y="4543425"/>
            <a:ext cx="1831812" cy="514417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3"/>
          <p:cNvSpPr txBox="1"/>
          <p:nvPr/>
        </p:nvSpPr>
        <p:spPr>
          <a:xfrm>
            <a:off x="774719" y="600650"/>
            <a:ext cx="4311300" cy="36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0" name="Google Shape;120;p23"/>
          <p:cNvSpPr txBox="1"/>
          <p:nvPr/>
        </p:nvSpPr>
        <p:spPr>
          <a:xfrm>
            <a:off x="674850" y="507750"/>
            <a:ext cx="4752300" cy="41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Three Uses of the Law</a:t>
            </a:r>
            <a:endParaRPr sz="2800" b="1" dirty="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 dirty="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Montserrat"/>
              <a:buAutoNum type="arabicPeriod"/>
            </a:pPr>
            <a:r>
              <a:rPr lang="en" sz="2200" b="1" dirty="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Serve as a mirror</a:t>
            </a:r>
            <a:endParaRPr sz="2200" b="1" dirty="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 dirty="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546100" lvl="0" indent="-45720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+mj-lt"/>
              <a:buAutoNum type="arabicPeriod" startAt="2"/>
            </a:pPr>
            <a:r>
              <a:rPr lang="en" sz="2200" b="1" dirty="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Restrain evil</a:t>
            </a:r>
            <a:endParaRPr sz="2200" b="1" dirty="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 dirty="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546100" lvl="0" indent="-45720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+mj-lt"/>
              <a:buAutoNum type="arabicPeriod" startAt="3"/>
            </a:pPr>
            <a:r>
              <a:rPr lang="en" sz="2200" b="1" dirty="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Show us how to live</a:t>
            </a:r>
            <a:endParaRPr sz="2200" b="1" dirty="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1" name="Google Shape;12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12575" y="507750"/>
            <a:ext cx="2045925" cy="2853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 Tango - Scent of a Woman (4_8) Movie CLIP (1992) HD (1).mp4">
            <a:hlinkClick r:id="" action="ppaction://media"/>
            <a:extLst>
              <a:ext uri="{FF2B5EF4-FFF2-40B4-BE49-F238E27FC236}">
                <a16:creationId xmlns:a16="http://schemas.microsoft.com/office/drawing/2014/main" id="{554F89DA-91DA-AD52-E478-05549FB213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8000" y="285750"/>
            <a:ext cx="8128000" cy="4572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A76E23-6871-28EE-0DFD-2346C4E0AEB1}"/>
              </a:ext>
            </a:extLst>
          </p:cNvPr>
          <p:cNvSpPr txBox="1"/>
          <p:nvPr/>
        </p:nvSpPr>
        <p:spPr>
          <a:xfrm>
            <a:off x="878542" y="3917575"/>
            <a:ext cx="45451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https://</a:t>
            </a:r>
            <a:r>
              <a:rPr lang="en-US" sz="1200" dirty="0" err="1">
                <a:solidFill>
                  <a:srgbClr val="FF0000"/>
                </a:solidFill>
              </a:rPr>
              <a:t>youtu.be</a:t>
            </a:r>
            <a:r>
              <a:rPr lang="en-US" sz="1200" dirty="0">
                <a:solidFill>
                  <a:srgbClr val="FF0000"/>
                </a:solidFill>
              </a:rPr>
              <a:t>/p64QC00mqGs?si=tFp6hCpvx3R241cg&amp;t=180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8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6292" y="4543425"/>
            <a:ext cx="1831812" cy="514417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5"/>
          <p:cNvSpPr txBox="1"/>
          <p:nvPr/>
        </p:nvSpPr>
        <p:spPr>
          <a:xfrm>
            <a:off x="366900" y="334300"/>
            <a:ext cx="8456100" cy="41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Dance Floors On Top Of…</a:t>
            </a:r>
            <a:endParaRPr sz="2800" b="1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Montserrat"/>
              <a:buChar char="●"/>
            </a:pPr>
            <a:r>
              <a:rPr lang="en" sz="24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National security concerns/tensions</a:t>
            </a:r>
            <a:endParaRPr sz="24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Montserrat"/>
              <a:buChar char="●"/>
            </a:pPr>
            <a:r>
              <a:rPr lang="en" sz="24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Taxation </a:t>
            </a:r>
            <a:endParaRPr sz="24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Montserrat"/>
              <a:buChar char="●"/>
            </a:pPr>
            <a:r>
              <a:rPr lang="en" sz="24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Economic inequality/insecurity</a:t>
            </a:r>
            <a:endParaRPr sz="24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Montserrat"/>
              <a:buChar char="●"/>
            </a:pPr>
            <a:r>
              <a:rPr lang="en" sz="24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Governmental dysfunction </a:t>
            </a:r>
            <a:endParaRPr sz="24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Montserrat"/>
              <a:buChar char="●"/>
            </a:pPr>
            <a:r>
              <a:rPr lang="en" sz="24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Tribalism</a:t>
            </a:r>
            <a:endParaRPr sz="24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Montserrat"/>
              <a:buChar char="●"/>
            </a:pPr>
            <a:r>
              <a:rPr lang="en" sz="24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Conflict between “church and state”</a:t>
            </a:r>
            <a:endParaRPr sz="24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6292" y="4543425"/>
            <a:ext cx="1831812" cy="514417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6"/>
          <p:cNvSpPr txBox="1"/>
          <p:nvPr/>
        </p:nvSpPr>
        <p:spPr>
          <a:xfrm>
            <a:off x="774713" y="600638"/>
            <a:ext cx="8031600" cy="36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0" name="Google Shape;140;p26"/>
          <p:cNvSpPr txBox="1"/>
          <p:nvPr/>
        </p:nvSpPr>
        <p:spPr>
          <a:xfrm>
            <a:off x="366900" y="325975"/>
            <a:ext cx="8439300" cy="41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What are Elections About?</a:t>
            </a:r>
            <a:endParaRPr sz="2800" b="1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6292" y="4543425"/>
            <a:ext cx="1831812" cy="514417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7"/>
          <p:cNvSpPr txBox="1"/>
          <p:nvPr/>
        </p:nvSpPr>
        <p:spPr>
          <a:xfrm>
            <a:off x="4572119" y="600650"/>
            <a:ext cx="4234200" cy="36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7" name="Google Shape;147;p27"/>
          <p:cNvSpPr txBox="1"/>
          <p:nvPr/>
        </p:nvSpPr>
        <p:spPr>
          <a:xfrm>
            <a:off x="4170425" y="325975"/>
            <a:ext cx="4635900" cy="41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Different Lenses:</a:t>
            </a:r>
            <a:endParaRPr sz="2800" b="1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="1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ontserrat"/>
              <a:buChar char="●"/>
            </a:pPr>
            <a:r>
              <a:rPr lang="en" sz="20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Will this benefit my neighbor?</a:t>
            </a:r>
            <a:endParaRPr sz="20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ontserrat"/>
              <a:buChar char="●"/>
            </a:pPr>
            <a:r>
              <a:rPr lang="en" sz="20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Will it honor God?</a:t>
            </a:r>
            <a:endParaRPr sz="20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ontserrat"/>
              <a:buChar char="●"/>
            </a:pPr>
            <a:r>
              <a:rPr lang="en" sz="20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Will it respect God’s creation?</a:t>
            </a:r>
            <a:endParaRPr sz="20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ontserrat"/>
              <a:buChar char="●"/>
            </a:pPr>
            <a:r>
              <a:rPr lang="en" sz="20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Will it benefit future generations of God’s children?</a:t>
            </a:r>
            <a:endParaRPr sz="20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ontserrat"/>
              <a:buChar char="●"/>
            </a:pPr>
            <a:r>
              <a:rPr lang="en" sz="20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Will it build community?</a:t>
            </a:r>
            <a:endParaRPr sz="20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ontserrat"/>
              <a:buChar char="●"/>
            </a:pPr>
            <a:r>
              <a:rPr lang="en" sz="20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Will it protect the vulnerable?</a:t>
            </a:r>
            <a:endParaRPr sz="20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8" name="Google Shape;14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5221" y="1216550"/>
            <a:ext cx="3571850" cy="234685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7"/>
          <p:cNvSpPr txBox="1"/>
          <p:nvPr/>
        </p:nvSpPr>
        <p:spPr>
          <a:xfrm>
            <a:off x="213300" y="3868975"/>
            <a:ext cx="87174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God’s people have always shared this criteria to guide our decisions.</a:t>
            </a:r>
            <a:endParaRPr sz="1800" b="1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6292" y="4543425"/>
            <a:ext cx="1831812" cy="514417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8"/>
          <p:cNvSpPr txBox="1"/>
          <p:nvPr/>
        </p:nvSpPr>
        <p:spPr>
          <a:xfrm>
            <a:off x="774713" y="600638"/>
            <a:ext cx="8031600" cy="36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6" name="Google Shape;156;p28"/>
          <p:cNvSpPr txBox="1"/>
          <p:nvPr/>
        </p:nvSpPr>
        <p:spPr>
          <a:xfrm>
            <a:off x="366900" y="325975"/>
            <a:ext cx="8439300" cy="41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Things that Don’t Fit on the Dance Floor</a:t>
            </a:r>
            <a:endParaRPr sz="2800" b="1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Montserrat"/>
              <a:buChar char="●"/>
            </a:pPr>
            <a:r>
              <a:rPr lang="en" sz="22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Pure self-interest</a:t>
            </a:r>
            <a:endParaRPr sz="22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Montserrat"/>
              <a:buChar char="●"/>
            </a:pPr>
            <a:r>
              <a:rPr lang="en" sz="22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Christian Nationalism</a:t>
            </a:r>
            <a:endParaRPr sz="22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Montserrat"/>
              <a:buChar char="●"/>
            </a:pPr>
            <a:r>
              <a:rPr lang="en" sz="22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Extremism (religious or otherwise)</a:t>
            </a:r>
            <a:endParaRPr sz="22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Montserrat"/>
              <a:buChar char="●"/>
            </a:pPr>
            <a:r>
              <a:rPr lang="en" sz="22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Racism</a:t>
            </a:r>
            <a:endParaRPr sz="22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Montserrat"/>
              <a:buChar char="●"/>
            </a:pPr>
            <a:r>
              <a:rPr lang="en" sz="22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Lawlessness</a:t>
            </a:r>
            <a:endParaRPr sz="22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6292" y="4543425"/>
            <a:ext cx="1831812" cy="514417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9"/>
          <p:cNvSpPr txBox="1"/>
          <p:nvPr/>
        </p:nvSpPr>
        <p:spPr>
          <a:xfrm>
            <a:off x="774713" y="600638"/>
            <a:ext cx="8031600" cy="36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3" name="Google Shape;163;p29"/>
          <p:cNvSpPr txBox="1"/>
          <p:nvPr/>
        </p:nvSpPr>
        <p:spPr>
          <a:xfrm>
            <a:off x="366900" y="325975"/>
            <a:ext cx="8439300" cy="41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Questions</a:t>
            </a:r>
            <a:endParaRPr sz="2800" b="1" dirty="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 dirty="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Montserrat"/>
              <a:buAutoNum type="arabicPeriod"/>
            </a:pPr>
            <a:r>
              <a:rPr lang="en" sz="2400" dirty="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How do you (personally) make imperfect choices about for whom to vote?  What criteria do you use?</a:t>
            </a:r>
            <a:endParaRPr sz="2400" dirty="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533400" lvl="0" indent="-45720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+mj-lt"/>
              <a:buAutoNum type="arabicPeriod" startAt="2"/>
            </a:pPr>
            <a:r>
              <a:rPr lang="en" sz="2400" dirty="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What is the role/place of partisanship while wearing the glasses of Scripture/God’s law?</a:t>
            </a:r>
            <a:endParaRPr sz="2400" dirty="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533400" lvl="0" indent="-45720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+mj-lt"/>
              <a:buAutoNum type="arabicPeriod" startAt="3"/>
            </a:pPr>
            <a:r>
              <a:rPr lang="en" sz="2400" dirty="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How does it make you feel to know you make decisions based on faith when others don’t?</a:t>
            </a:r>
            <a:endParaRPr sz="2400" dirty="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6292" y="4543425"/>
            <a:ext cx="1831812" cy="514417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5"/>
          <p:cNvSpPr txBox="1"/>
          <p:nvPr/>
        </p:nvSpPr>
        <p:spPr>
          <a:xfrm>
            <a:off x="533363" y="267713"/>
            <a:ext cx="8106600" cy="42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Who We Are</a:t>
            </a:r>
            <a:endParaRPr sz="3000" b="1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	</a:t>
            </a:r>
            <a:r>
              <a:rPr lang="en" sz="2300" strike="sngStrike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A people of ABUNDANCE (Deuteronomy 26)</a:t>
            </a:r>
            <a:endParaRPr sz="2300" strike="sngStrike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	</a:t>
            </a:r>
            <a:r>
              <a:rPr lang="en" sz="2300" u="sng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A people of SHARED HISTORY (Deuteronomy 5)</a:t>
            </a:r>
            <a:endParaRPr sz="2300" u="sng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	A people of PROVISION (1 Samuel 12)</a:t>
            </a:r>
            <a:endParaRPr sz="23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6292" y="4543425"/>
            <a:ext cx="1831812" cy="514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13288" y="0"/>
            <a:ext cx="1717406" cy="1717406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6"/>
          <p:cNvSpPr txBox="1"/>
          <p:nvPr/>
        </p:nvSpPr>
        <p:spPr>
          <a:xfrm>
            <a:off x="855900" y="1549425"/>
            <a:ext cx="7432200" cy="30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Doesn’t mean God’s people are not part of the world.</a:t>
            </a:r>
            <a:endParaRPr sz="26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Doesn’t mean we can’t talk/debate issues.</a:t>
            </a:r>
            <a:endParaRPr sz="26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Doesn’t require that we agree.</a:t>
            </a:r>
            <a:endParaRPr sz="26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6292" y="4543425"/>
            <a:ext cx="1831812" cy="514417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7"/>
          <p:cNvSpPr txBox="1"/>
          <p:nvPr/>
        </p:nvSpPr>
        <p:spPr>
          <a:xfrm>
            <a:off x="774713" y="600638"/>
            <a:ext cx="8031600" cy="36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(...it just means that what matters more than the things we agree or disagree about is our identity as God’s people)</a:t>
            </a:r>
            <a:endParaRPr sz="17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6292" y="4543425"/>
            <a:ext cx="1831812" cy="514417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8"/>
          <p:cNvSpPr txBox="1"/>
          <p:nvPr/>
        </p:nvSpPr>
        <p:spPr>
          <a:xfrm>
            <a:off x="533363" y="267713"/>
            <a:ext cx="8106600" cy="42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Why the Old Testament?</a:t>
            </a:r>
            <a:endParaRPr sz="3000" b="1" dirty="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 dirty="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0" indent="-41910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Montserrat"/>
              <a:buChar char="●"/>
            </a:pPr>
            <a:r>
              <a:rPr lang="en" sz="2400" dirty="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Formative for the culture that gave birth to the church.</a:t>
            </a:r>
            <a:endParaRPr sz="2400" dirty="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0" indent="-41910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Montserrat"/>
              <a:buChar char="●"/>
            </a:pPr>
            <a:r>
              <a:rPr lang="en" sz="2400" dirty="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No less authoritative than the New Testament.</a:t>
            </a:r>
            <a:endParaRPr sz="2400" dirty="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0" indent="-41910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Montserrat"/>
              <a:buChar char="●"/>
            </a:pPr>
            <a:r>
              <a:rPr lang="en" sz="2400" dirty="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Basis for Jesus’ teaching and life</a:t>
            </a:r>
            <a:endParaRPr sz="2400" dirty="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dirty="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dirty="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	</a:t>
            </a:r>
            <a:endParaRPr sz="2300" dirty="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104" y="4535119"/>
            <a:ext cx="1831812" cy="514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Moses video.mov">
            <a:hlinkClick r:id="" action="ppaction://media"/>
            <a:extLst>
              <a:ext uri="{FF2B5EF4-FFF2-40B4-BE49-F238E27FC236}">
                <a16:creationId xmlns:a16="http://schemas.microsoft.com/office/drawing/2014/main" id="{54B150D8-F897-6E53-C422-CFEBC76C5F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8000" y="285750"/>
            <a:ext cx="8128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104" y="4535119"/>
            <a:ext cx="1831812" cy="514417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20"/>
          <p:cNvSpPr txBox="1"/>
          <p:nvPr/>
        </p:nvSpPr>
        <p:spPr>
          <a:xfrm>
            <a:off x="490775" y="445275"/>
            <a:ext cx="8214900" cy="39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Deuteronomy 5:1-21</a:t>
            </a:r>
            <a:endParaRPr sz="2800" b="1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(vv. 1-3)</a:t>
            </a:r>
            <a:endParaRPr sz="20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Moses convened all Israel, and said to them:</a:t>
            </a:r>
            <a:endParaRPr sz="20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Hear, O Israel, the statutes and ordinances that I am addressing to you today; you shall learn them and observe them diligently. The Lord our God made a covenant with us at Horeb. </a:t>
            </a:r>
            <a:r>
              <a:rPr lang="en" sz="2000" b="1" i="1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Not with our ancestors did the Lord make this covenant, but with us, who are all of us here alive today.</a:t>
            </a:r>
            <a:endParaRPr sz="2000" b="1" i="1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104" y="4535119"/>
            <a:ext cx="1831812" cy="514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08454" y="357875"/>
            <a:ext cx="6127096" cy="425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6292" y="4543425"/>
            <a:ext cx="1831812" cy="514417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2"/>
          <p:cNvSpPr txBox="1"/>
          <p:nvPr/>
        </p:nvSpPr>
        <p:spPr>
          <a:xfrm>
            <a:off x="774713" y="600638"/>
            <a:ext cx="8031600" cy="36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3" name="Google Shape;113;p22"/>
          <p:cNvSpPr txBox="1"/>
          <p:nvPr/>
        </p:nvSpPr>
        <p:spPr>
          <a:xfrm>
            <a:off x="366900" y="325975"/>
            <a:ext cx="8439300" cy="41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10 Commandments</a:t>
            </a:r>
            <a:endParaRPr sz="2800" b="1" dirty="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ontserrat"/>
              <a:buAutoNum type="arabicPeriod"/>
            </a:pPr>
            <a:r>
              <a:rPr lang="en" sz="2000" dirty="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No other Gods			5. Honor father and mother</a:t>
            </a:r>
            <a:endParaRPr sz="2000" dirty="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ontserrat"/>
              <a:buAutoNum type="arabicPeriod"/>
            </a:pPr>
            <a:r>
              <a:rPr lang="en" sz="2000" dirty="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No idols				6. No murder</a:t>
            </a:r>
            <a:endParaRPr sz="2000" dirty="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ontserrat"/>
              <a:buAutoNum type="arabicPeriod"/>
            </a:pPr>
            <a:r>
              <a:rPr lang="en" sz="2000" dirty="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No wrongful use of name	7. No adultery</a:t>
            </a:r>
            <a:endParaRPr sz="2000" dirty="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ontserrat"/>
              <a:buAutoNum type="arabicPeriod"/>
            </a:pPr>
            <a:r>
              <a:rPr lang="en" sz="2000" dirty="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Honor the Sabbath		8. No stealing</a:t>
            </a:r>
            <a:endParaRPr sz="2000" dirty="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					9. No false witness</a:t>
            </a:r>
            <a:endParaRPr sz="2000" dirty="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					10. No coveting</a:t>
            </a:r>
            <a:endParaRPr sz="2000" dirty="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452</Words>
  <Application>Microsoft Macintosh PowerPoint</Application>
  <PresentationFormat>On-screen Show (16:9)</PresentationFormat>
  <Paragraphs>133</Paragraphs>
  <Slides>16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Calibri</vt:lpstr>
      <vt:lpstr>Yeseva One</vt:lpstr>
      <vt:lpstr>Montserrat</vt:lpstr>
      <vt:lpstr>Arial</vt:lpstr>
      <vt:lpstr>Simple Light</vt:lpstr>
      <vt:lpstr>Title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Garrell Keesler</cp:lastModifiedBy>
  <cp:revision>4</cp:revision>
  <dcterms:modified xsi:type="dcterms:W3CDTF">2024-10-27T17:55:20Z</dcterms:modified>
</cp:coreProperties>
</file>