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p:restoredTop sz="96327"/>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3/29/21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XU-2tdLH9vg?feature=oembe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2474-4084-864A-AFB4-470B33F86A93}"/>
              </a:ext>
            </a:extLst>
          </p:cNvPr>
          <p:cNvSpPr>
            <a:spLocks noGrp="1"/>
          </p:cNvSpPr>
          <p:nvPr>
            <p:ph type="ctrTitle"/>
          </p:nvPr>
        </p:nvSpPr>
        <p:spPr/>
        <p:txBody>
          <a:bodyPr/>
          <a:lstStyle/>
          <a:p>
            <a:r>
              <a:rPr lang="en-US" dirty="0"/>
              <a:t>LENTEN STUDY - Luke </a:t>
            </a:r>
          </a:p>
        </p:txBody>
      </p:sp>
      <p:sp>
        <p:nvSpPr>
          <p:cNvPr id="3" name="Subtitle 2">
            <a:extLst>
              <a:ext uri="{FF2B5EF4-FFF2-40B4-BE49-F238E27FC236}">
                <a16:creationId xmlns:a16="http://schemas.microsoft.com/office/drawing/2014/main" id="{B0646840-5CAC-1D43-99C5-8142F160B57C}"/>
              </a:ext>
            </a:extLst>
          </p:cNvPr>
          <p:cNvSpPr>
            <a:spLocks noGrp="1"/>
          </p:cNvSpPr>
          <p:nvPr>
            <p:ph type="subTitle" idx="1"/>
          </p:nvPr>
        </p:nvSpPr>
        <p:spPr/>
        <p:txBody>
          <a:bodyPr/>
          <a:lstStyle/>
          <a:p>
            <a:r>
              <a:rPr lang="en-US" dirty="0"/>
              <a:t>2021</a:t>
            </a:r>
          </a:p>
        </p:txBody>
      </p:sp>
    </p:spTree>
    <p:extLst>
      <p:ext uri="{BB962C8B-B14F-4D97-AF65-F5344CB8AC3E}">
        <p14:creationId xmlns:p14="http://schemas.microsoft.com/office/powerpoint/2010/main" val="97539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06C15-EC3B-1B46-B958-B0F1A95FAAB7}"/>
              </a:ext>
            </a:extLst>
          </p:cNvPr>
          <p:cNvSpPr>
            <a:spLocks noGrp="1"/>
          </p:cNvSpPr>
          <p:nvPr>
            <p:ph type="title"/>
          </p:nvPr>
        </p:nvSpPr>
        <p:spPr/>
        <p:txBody>
          <a:bodyPr/>
          <a:lstStyle/>
          <a:p>
            <a:r>
              <a:rPr lang="en-US" dirty="0"/>
              <a:t>Already and Not Yet</a:t>
            </a:r>
          </a:p>
        </p:txBody>
      </p:sp>
      <p:sp>
        <p:nvSpPr>
          <p:cNvPr id="3" name="Content Placeholder 2">
            <a:extLst>
              <a:ext uri="{FF2B5EF4-FFF2-40B4-BE49-F238E27FC236}">
                <a16:creationId xmlns:a16="http://schemas.microsoft.com/office/drawing/2014/main" id="{8B0C7689-7081-EC43-8C10-2D95BE43D6C8}"/>
              </a:ext>
            </a:extLst>
          </p:cNvPr>
          <p:cNvSpPr>
            <a:spLocks noGrp="1"/>
          </p:cNvSpPr>
          <p:nvPr>
            <p:ph idx="1"/>
          </p:nvPr>
        </p:nvSpPr>
        <p:spPr/>
        <p:txBody>
          <a:bodyPr>
            <a:normAutofit/>
          </a:bodyPr>
          <a:lstStyle/>
          <a:p>
            <a:r>
              <a:rPr lang="en-US" dirty="0"/>
              <a:t>The Bible provides us a glimpse of God’s new creation. </a:t>
            </a:r>
          </a:p>
          <a:p>
            <a:pPr marL="0" indent="0">
              <a:buNone/>
            </a:pPr>
            <a:r>
              <a:rPr lang="en-US" dirty="0"/>
              <a:t>Isaiah 11</a:t>
            </a:r>
          </a:p>
          <a:p>
            <a:pPr marL="0" indent="0">
              <a:buNone/>
            </a:pPr>
            <a:r>
              <a:rPr lang="en-US" dirty="0"/>
              <a:t>	The wolf shall live with the lamb, the leopard shall lie down with the kid, the 	calf and the lion and the fatling together, and a little child shall lead them. 	The cow and the bear shall graze, their young shall lie down together; and 	the lion shall eat straw like the ox. The nursing child shall play over the hole 	of the asp, and the weaned child shall put its hand on the adder's den. 	They will not hurt or destroy on all my holy mountain; for the earth will be 	full of the knowledge of the Lord as the waters cover the sea.</a:t>
            </a:r>
          </a:p>
          <a:p>
            <a:endParaRPr lang="en-US" dirty="0"/>
          </a:p>
        </p:txBody>
      </p:sp>
    </p:spTree>
    <p:extLst>
      <p:ext uri="{BB962C8B-B14F-4D97-AF65-F5344CB8AC3E}">
        <p14:creationId xmlns:p14="http://schemas.microsoft.com/office/powerpoint/2010/main" val="119985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5820-72C2-A240-9A55-7B9FF505145E}"/>
              </a:ext>
            </a:extLst>
          </p:cNvPr>
          <p:cNvSpPr>
            <a:spLocks noGrp="1"/>
          </p:cNvSpPr>
          <p:nvPr>
            <p:ph type="title"/>
          </p:nvPr>
        </p:nvSpPr>
        <p:spPr/>
        <p:txBody>
          <a:bodyPr/>
          <a:lstStyle/>
          <a:p>
            <a:r>
              <a:rPr lang="en-US" dirty="0"/>
              <a:t>Luke to Acts and the Church</a:t>
            </a:r>
          </a:p>
        </p:txBody>
      </p:sp>
      <p:sp>
        <p:nvSpPr>
          <p:cNvPr id="3" name="Content Placeholder 2">
            <a:extLst>
              <a:ext uri="{FF2B5EF4-FFF2-40B4-BE49-F238E27FC236}">
                <a16:creationId xmlns:a16="http://schemas.microsoft.com/office/drawing/2014/main" id="{A19B3130-02FF-BC44-9EAC-0C541625E2E0}"/>
              </a:ext>
            </a:extLst>
          </p:cNvPr>
          <p:cNvSpPr>
            <a:spLocks noGrp="1"/>
          </p:cNvSpPr>
          <p:nvPr>
            <p:ph idx="1"/>
          </p:nvPr>
        </p:nvSpPr>
        <p:spPr>
          <a:xfrm>
            <a:off x="2589212" y="1570383"/>
            <a:ext cx="8915400" cy="4340839"/>
          </a:xfrm>
        </p:spPr>
        <p:txBody>
          <a:bodyPr>
            <a:normAutofit lnSpcReduction="10000"/>
          </a:bodyPr>
          <a:lstStyle/>
          <a:p>
            <a:r>
              <a:rPr lang="en-US" dirty="0"/>
              <a:t>Luke is telling Jesus’ followers that what the expected in the immediate does not allow them to become complacent </a:t>
            </a:r>
          </a:p>
          <a:p>
            <a:r>
              <a:rPr lang="en-US" dirty="0"/>
              <a:t>If they simply await Christ’s return the will be neglecting the Kingdom of God already in their midst for God’s new creation is now</a:t>
            </a:r>
          </a:p>
          <a:p>
            <a:pPr lvl="1"/>
            <a:r>
              <a:rPr lang="en-US" dirty="0"/>
              <a:t>We are the slaves and strangers invited to the banquet, we are the cows and bears that would graze together. </a:t>
            </a:r>
          </a:p>
          <a:p>
            <a:r>
              <a:rPr lang="en-US" dirty="0"/>
              <a:t>Christ’s death and resurrection made us into a new creation that should transform us as individuals and the world. This does not mean however, that we are free of sin once and for all. </a:t>
            </a:r>
          </a:p>
          <a:p>
            <a:r>
              <a:rPr lang="en-US" dirty="0"/>
              <a:t>Although we are part of the new creation, that creation has not yet been fully reconciled to God. </a:t>
            </a:r>
          </a:p>
          <a:p>
            <a:r>
              <a:rPr lang="en-US" dirty="0"/>
              <a:t>We live in a time of already and not yet.</a:t>
            </a:r>
          </a:p>
          <a:p>
            <a:r>
              <a:rPr lang="en-US" dirty="0"/>
              <a:t>THE CHURCH HAS BEGUN!!  - GO AND MAKE DISCIPLES… </a:t>
            </a:r>
          </a:p>
          <a:p>
            <a:endParaRPr lang="en-US" dirty="0"/>
          </a:p>
        </p:txBody>
      </p:sp>
    </p:spTree>
    <p:extLst>
      <p:ext uri="{BB962C8B-B14F-4D97-AF65-F5344CB8AC3E}">
        <p14:creationId xmlns:p14="http://schemas.microsoft.com/office/powerpoint/2010/main" val="728574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A73B3-DFFC-AE40-977E-53705C534E64}"/>
              </a:ext>
            </a:extLst>
          </p:cNvPr>
          <p:cNvSpPr>
            <a:spLocks noGrp="1"/>
          </p:cNvSpPr>
          <p:nvPr>
            <p:ph type="title"/>
          </p:nvPr>
        </p:nvSpPr>
        <p:spPr/>
        <p:txBody>
          <a:bodyPr/>
          <a:lstStyle/>
          <a:p>
            <a:r>
              <a:rPr lang="en-US" dirty="0"/>
              <a:t>Discussion Questions	</a:t>
            </a:r>
          </a:p>
        </p:txBody>
      </p:sp>
      <p:sp>
        <p:nvSpPr>
          <p:cNvPr id="3" name="Content Placeholder 2">
            <a:extLst>
              <a:ext uri="{FF2B5EF4-FFF2-40B4-BE49-F238E27FC236}">
                <a16:creationId xmlns:a16="http://schemas.microsoft.com/office/drawing/2014/main" id="{333D7574-4E61-004A-847B-FE18E35F515D}"/>
              </a:ext>
            </a:extLst>
          </p:cNvPr>
          <p:cNvSpPr>
            <a:spLocks noGrp="1"/>
          </p:cNvSpPr>
          <p:nvPr>
            <p:ph idx="1"/>
          </p:nvPr>
        </p:nvSpPr>
        <p:spPr/>
        <p:txBody>
          <a:bodyPr/>
          <a:lstStyle/>
          <a:p>
            <a:r>
              <a:rPr lang="en-US" dirty="0"/>
              <a:t>Why is it important to Luke to speak to his followers about the end of times and patience and waiting?</a:t>
            </a:r>
          </a:p>
          <a:p>
            <a:r>
              <a:rPr lang="en-US" dirty="0"/>
              <a:t>What do you think about Luke’s version of the Last Supper? What are the differences in what you hear in our churches’ liturgy?</a:t>
            </a:r>
          </a:p>
          <a:p>
            <a:r>
              <a:rPr lang="en-US" dirty="0"/>
              <a:t>What does it mean to you to live in a time of already and not yet.</a:t>
            </a:r>
          </a:p>
          <a:p>
            <a:r>
              <a:rPr lang="en-US" dirty="0"/>
              <a:t>What are your thoughts about the second coming? Do you think about it? Have you wondered when it will be? Do you consider any modern events portents of the end of days?</a:t>
            </a:r>
          </a:p>
          <a:p>
            <a:r>
              <a:rPr lang="en-US" dirty="0"/>
              <a:t>What role does the church play in your understanding of Jesus’ promise to return? </a:t>
            </a:r>
          </a:p>
        </p:txBody>
      </p:sp>
    </p:spTree>
    <p:extLst>
      <p:ext uri="{BB962C8B-B14F-4D97-AF65-F5344CB8AC3E}">
        <p14:creationId xmlns:p14="http://schemas.microsoft.com/office/powerpoint/2010/main" val="362062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430B9-A126-AD49-A377-4B9C1A92C775}"/>
              </a:ext>
            </a:extLst>
          </p:cNvPr>
          <p:cNvSpPr>
            <a:spLocks noGrp="1"/>
          </p:cNvSpPr>
          <p:nvPr>
            <p:ph type="title"/>
          </p:nvPr>
        </p:nvSpPr>
        <p:spPr/>
        <p:txBody>
          <a:bodyPr/>
          <a:lstStyle/>
          <a:p>
            <a:r>
              <a:rPr lang="en-US" dirty="0"/>
              <a:t>Jesus In Jerusalem</a:t>
            </a:r>
          </a:p>
        </p:txBody>
      </p:sp>
      <p:sp>
        <p:nvSpPr>
          <p:cNvPr id="3" name="Content Placeholder 2">
            <a:extLst>
              <a:ext uri="{FF2B5EF4-FFF2-40B4-BE49-F238E27FC236}">
                <a16:creationId xmlns:a16="http://schemas.microsoft.com/office/drawing/2014/main" id="{03BA0109-0BF3-5146-92B2-979CE330F282}"/>
              </a:ext>
            </a:extLst>
          </p:cNvPr>
          <p:cNvSpPr>
            <a:spLocks noGrp="1"/>
          </p:cNvSpPr>
          <p:nvPr>
            <p:ph idx="1"/>
          </p:nvPr>
        </p:nvSpPr>
        <p:spPr>
          <a:xfrm>
            <a:off x="2589212" y="1905000"/>
            <a:ext cx="8915400" cy="4006222"/>
          </a:xfrm>
        </p:spPr>
        <p:txBody>
          <a:bodyPr>
            <a:normAutofit fontScale="92500" lnSpcReduction="20000"/>
          </a:bodyPr>
          <a:lstStyle/>
          <a:p>
            <a:r>
              <a:rPr lang="en-US" dirty="0"/>
              <a:t>For most of Luke’s gospel since 9:51 we have read material that is either unique to Luke or sayings and stories that we also find in Matthew, although in other settings. </a:t>
            </a:r>
          </a:p>
          <a:p>
            <a:r>
              <a:rPr lang="en-US" dirty="0"/>
              <a:t>From this point on, the basic outline of Luke’s story coincides with that of Matthew and Mark. </a:t>
            </a:r>
          </a:p>
          <a:p>
            <a:pPr lvl="1"/>
            <a:r>
              <a:rPr lang="en-US" dirty="0"/>
              <a:t>Most scholars accept the hypothesis that Luke is indeed following Mark’s lead from this point on, although he continues to offer some unique information and perspectives</a:t>
            </a:r>
          </a:p>
          <a:p>
            <a:r>
              <a:rPr lang="en-US" dirty="0"/>
              <a:t>The stories of Jesus’ controversies with teachers in Jerusalem follows Mark closely. In both Jesus defends his own authority (20:1-19), deflects a question about loyalty to Caesar (20:20-26), trades scriptural quotes to defend belief in the resurrection (20:27-40), and challenges a traditional notion of the Messiah as an offspring of David (20:41-44). </a:t>
            </a:r>
          </a:p>
          <a:p>
            <a:r>
              <a:rPr lang="en-US" dirty="0"/>
              <a:t>He has harsh words for “scribes” (not scribes and Pharisees as in the much longer Matthean parallel, Matt 23:1-36), and kind words for a widow who gives her pennies to the offering box at the Temple (21:1-4)</a:t>
            </a:r>
          </a:p>
        </p:txBody>
      </p:sp>
    </p:spTree>
    <p:extLst>
      <p:ext uri="{BB962C8B-B14F-4D97-AF65-F5344CB8AC3E}">
        <p14:creationId xmlns:p14="http://schemas.microsoft.com/office/powerpoint/2010/main" val="273317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D7C3-70CA-9643-9545-BE22DB50DE92}"/>
              </a:ext>
            </a:extLst>
          </p:cNvPr>
          <p:cNvSpPr>
            <a:spLocks noGrp="1"/>
          </p:cNvSpPr>
          <p:nvPr>
            <p:ph type="title"/>
          </p:nvPr>
        </p:nvSpPr>
        <p:spPr/>
        <p:txBody>
          <a:bodyPr>
            <a:normAutofit/>
          </a:bodyPr>
          <a:lstStyle/>
          <a:p>
            <a:r>
              <a:rPr lang="en-US" dirty="0"/>
              <a:t> Luke (21:7-33)</a:t>
            </a:r>
          </a:p>
        </p:txBody>
      </p:sp>
      <p:sp>
        <p:nvSpPr>
          <p:cNvPr id="3" name="Content Placeholder 2">
            <a:extLst>
              <a:ext uri="{FF2B5EF4-FFF2-40B4-BE49-F238E27FC236}">
                <a16:creationId xmlns:a16="http://schemas.microsoft.com/office/drawing/2014/main" id="{BD19E7A8-1660-0D4A-ACF4-05DEA516FAE2}"/>
              </a:ext>
            </a:extLst>
          </p:cNvPr>
          <p:cNvSpPr>
            <a:spLocks noGrp="1"/>
          </p:cNvSpPr>
          <p:nvPr>
            <p:ph idx="1"/>
          </p:nvPr>
        </p:nvSpPr>
        <p:spPr/>
        <p:txBody>
          <a:bodyPr>
            <a:normAutofit/>
          </a:bodyPr>
          <a:lstStyle/>
          <a:p>
            <a:r>
              <a:rPr lang="en-US" dirty="0"/>
              <a:t>Jesus’ final bit of public teaching is a discourse in the Temple about eschatology, the coming trials and tribulations, final judgment and salvation – </a:t>
            </a:r>
          </a:p>
          <a:p>
            <a:r>
              <a:rPr lang="en-US" dirty="0"/>
              <a:t>Luke’s perspective seems to be far more open-ended than Mark, for whom the prophecies of end time events had a vital immediacy</a:t>
            </a:r>
          </a:p>
          <a:p>
            <a:pPr lvl="1"/>
            <a:r>
              <a:rPr lang="en-US" dirty="0"/>
              <a:t>Luke is writing to an audience that has already experienced the destruction of the temple in 70 AD</a:t>
            </a:r>
          </a:p>
          <a:p>
            <a:r>
              <a:rPr lang="en-US" dirty="0"/>
              <a:t>In Luke, Jesus warns that there will be a period of waiting - and that they will have to be patient during trying and dangerous times</a:t>
            </a:r>
          </a:p>
        </p:txBody>
      </p:sp>
    </p:spTree>
    <p:extLst>
      <p:ext uri="{BB962C8B-B14F-4D97-AF65-F5344CB8AC3E}">
        <p14:creationId xmlns:p14="http://schemas.microsoft.com/office/powerpoint/2010/main" val="371666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B40B-E903-6D40-B49B-6AD371DF4FB2}"/>
              </a:ext>
            </a:extLst>
          </p:cNvPr>
          <p:cNvSpPr>
            <a:spLocks noGrp="1"/>
          </p:cNvSpPr>
          <p:nvPr>
            <p:ph type="title"/>
          </p:nvPr>
        </p:nvSpPr>
        <p:spPr/>
        <p:txBody>
          <a:bodyPr/>
          <a:lstStyle/>
          <a:p>
            <a:r>
              <a:rPr lang="en-US" dirty="0"/>
              <a:t>Luke 21:20-24</a:t>
            </a:r>
          </a:p>
        </p:txBody>
      </p:sp>
      <p:sp>
        <p:nvSpPr>
          <p:cNvPr id="3" name="Content Placeholder 2">
            <a:extLst>
              <a:ext uri="{FF2B5EF4-FFF2-40B4-BE49-F238E27FC236}">
                <a16:creationId xmlns:a16="http://schemas.microsoft.com/office/drawing/2014/main" id="{CD3BD866-9FD2-1348-981B-A3A820A1E6EF}"/>
              </a:ext>
            </a:extLst>
          </p:cNvPr>
          <p:cNvSpPr>
            <a:spLocks noGrp="1"/>
          </p:cNvSpPr>
          <p:nvPr>
            <p:ph idx="1"/>
          </p:nvPr>
        </p:nvSpPr>
        <p:spPr/>
        <p:txBody>
          <a:bodyPr/>
          <a:lstStyle/>
          <a:p>
            <a:pPr marL="0" indent="0">
              <a:buNone/>
            </a:pPr>
            <a:r>
              <a:rPr lang="en-US" dirty="0"/>
              <a:t>“When you see Jerusalem surrounded by armies, then know that its desolation has come near. Then those in Judea must flee to the mountains, and those inside the city must leave it, and those out in the country must not enter it; </a:t>
            </a:r>
            <a:r>
              <a:rPr lang="en-US" b="1" baseline="30000" dirty="0"/>
              <a:t> </a:t>
            </a:r>
            <a:r>
              <a:rPr lang="en-US" dirty="0"/>
              <a:t>for these are days of vengeance, as a fulfillment of all that is written. Woe to those who are pregnant and to those who are nursing infants in those days! For there will be great distress on the earth and wrath against this people; they will fall by the edge of the sword and be taken away as captives among all nations; and Jerusalem will be trampled on by the Gentiles, until the times of the Gentiles are fulfilled.”</a:t>
            </a:r>
          </a:p>
          <a:p>
            <a:endParaRPr lang="en-US" dirty="0"/>
          </a:p>
        </p:txBody>
      </p:sp>
    </p:spTree>
    <p:extLst>
      <p:ext uri="{BB962C8B-B14F-4D97-AF65-F5344CB8AC3E}">
        <p14:creationId xmlns:p14="http://schemas.microsoft.com/office/powerpoint/2010/main" val="383979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C9D4D-1ED7-5E42-9EB4-BED85D03ACCD}"/>
              </a:ext>
            </a:extLst>
          </p:cNvPr>
          <p:cNvSpPr>
            <a:spLocks noGrp="1"/>
          </p:cNvSpPr>
          <p:nvPr>
            <p:ph type="title"/>
          </p:nvPr>
        </p:nvSpPr>
        <p:spPr/>
        <p:txBody>
          <a:bodyPr/>
          <a:lstStyle/>
          <a:p>
            <a:r>
              <a:rPr lang="en-US" dirty="0"/>
              <a:t>Destruction of Jerusalem	</a:t>
            </a:r>
          </a:p>
        </p:txBody>
      </p:sp>
      <p:sp>
        <p:nvSpPr>
          <p:cNvPr id="3" name="Content Placeholder 2">
            <a:extLst>
              <a:ext uri="{FF2B5EF4-FFF2-40B4-BE49-F238E27FC236}">
                <a16:creationId xmlns:a16="http://schemas.microsoft.com/office/drawing/2014/main" id="{678B9A83-341A-5B47-A125-A5417FB4663C}"/>
              </a:ext>
            </a:extLst>
          </p:cNvPr>
          <p:cNvSpPr>
            <a:spLocks noGrp="1"/>
          </p:cNvSpPr>
          <p:nvPr>
            <p:ph idx="1"/>
          </p:nvPr>
        </p:nvSpPr>
        <p:spPr>
          <a:xfrm>
            <a:off x="2589212" y="1590261"/>
            <a:ext cx="8915400" cy="5039139"/>
          </a:xfrm>
        </p:spPr>
        <p:txBody>
          <a:bodyPr>
            <a:noAutofit/>
          </a:bodyPr>
          <a:lstStyle/>
          <a:p>
            <a:r>
              <a:rPr lang="en-US" dirty="0"/>
              <a:t>The best way to understand this passage is to see it as a promise</a:t>
            </a:r>
          </a:p>
          <a:p>
            <a:r>
              <a:rPr lang="en-US" dirty="0"/>
              <a:t>When the Jerusalem that had opposed Jesus and his message are finally overthrown, this will be the vindication of Jesus and his followers</a:t>
            </a:r>
          </a:p>
          <a:p>
            <a:r>
              <a:rPr lang="en-US" dirty="0"/>
              <a:t> Unlike the </a:t>
            </a:r>
            <a:r>
              <a:rPr lang="en-US" dirty="0" err="1"/>
              <a:t>Markan</a:t>
            </a:r>
            <a:r>
              <a:rPr lang="en-US" dirty="0"/>
              <a:t> version (Mark 13:14-19), this prophecy clearly looks backward to the events of 70 C.E., when Jerusalem was indeed “surrounded by armies” (21:20). </a:t>
            </a:r>
          </a:p>
          <a:p>
            <a:r>
              <a:rPr lang="en-US" dirty="0"/>
              <a:t>Instead of this being a sign of the end, it is only a sign of the end of Jerusalem (21:20), and the beginning of “times of the Gentiles” (21:24). </a:t>
            </a:r>
          </a:p>
          <a:p>
            <a:r>
              <a:rPr lang="en-US" dirty="0"/>
              <a:t>This will be a sign that Jesus is now enthroned in heaven with God and there is no longer the necessity for a temple on earth. </a:t>
            </a:r>
          </a:p>
          <a:p>
            <a:r>
              <a:rPr lang="en-US" dirty="0"/>
              <a:t>Luke does believe in the second coming of Jesus (Acts 1:11) but this story is about the vindication of Jesus’ people (Luke’s audience) right then.</a:t>
            </a:r>
          </a:p>
          <a:p>
            <a:pPr lvl="1"/>
            <a:r>
              <a:rPr lang="en-US" sz="1800" dirty="0"/>
              <a:t>Comfort and hope after the destruction of Jerusalem</a:t>
            </a:r>
          </a:p>
        </p:txBody>
      </p:sp>
    </p:spTree>
    <p:extLst>
      <p:ext uri="{BB962C8B-B14F-4D97-AF65-F5344CB8AC3E}">
        <p14:creationId xmlns:p14="http://schemas.microsoft.com/office/powerpoint/2010/main" val="3476067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7732-94AD-2A49-A1B7-BAB445D07B2B}"/>
              </a:ext>
            </a:extLst>
          </p:cNvPr>
          <p:cNvSpPr>
            <a:spLocks noGrp="1"/>
          </p:cNvSpPr>
          <p:nvPr>
            <p:ph type="title"/>
          </p:nvPr>
        </p:nvSpPr>
        <p:spPr/>
        <p:txBody>
          <a:bodyPr/>
          <a:lstStyle/>
          <a:p>
            <a:r>
              <a:rPr lang="en-US" dirty="0"/>
              <a:t>Luke 20:34-36</a:t>
            </a:r>
          </a:p>
        </p:txBody>
      </p:sp>
      <p:sp>
        <p:nvSpPr>
          <p:cNvPr id="3" name="Content Placeholder 2">
            <a:extLst>
              <a:ext uri="{FF2B5EF4-FFF2-40B4-BE49-F238E27FC236}">
                <a16:creationId xmlns:a16="http://schemas.microsoft.com/office/drawing/2014/main" id="{A3112C99-CC93-654C-9C7F-940C55F132C3}"/>
              </a:ext>
            </a:extLst>
          </p:cNvPr>
          <p:cNvSpPr>
            <a:spLocks noGrp="1"/>
          </p:cNvSpPr>
          <p:nvPr>
            <p:ph idx="1"/>
          </p:nvPr>
        </p:nvSpPr>
        <p:spPr/>
        <p:txBody>
          <a:bodyPr/>
          <a:lstStyle/>
          <a:p>
            <a:pPr marL="0" indent="0">
              <a:buNone/>
            </a:pPr>
            <a:r>
              <a:rPr lang="en-US" dirty="0"/>
              <a:t>“Be on guard so that your hearts are not weighed down with dissipation and drunkenness and the worries of this life, and that day does not catch you unexpectedly, </a:t>
            </a:r>
            <a:r>
              <a:rPr lang="en-US" b="1" baseline="30000" dirty="0"/>
              <a:t> </a:t>
            </a:r>
            <a:r>
              <a:rPr lang="en-US" dirty="0"/>
              <a:t>like a trap. For it will come upon all who live on the face of the whole earth. Be alert at all times, praying that you may have the strength to escape all these things that will take place, and to stand before the Son of Man.”</a:t>
            </a:r>
          </a:p>
          <a:p>
            <a:pPr marL="0" indent="0">
              <a:buNone/>
            </a:pPr>
            <a:endParaRPr lang="en-US" dirty="0"/>
          </a:p>
          <a:p>
            <a:r>
              <a:rPr lang="en-US" dirty="0"/>
              <a:t>By a subtle change, Luke has transformed a prophecy of the imminent end of things into a prediction of the long-term future. That future will indeed have wars, famines, plagues, and persecutions. It will involve disasters like the destruction of Jerusalem, but the end is not yet.</a:t>
            </a:r>
          </a:p>
        </p:txBody>
      </p:sp>
    </p:spTree>
    <p:extLst>
      <p:ext uri="{BB962C8B-B14F-4D97-AF65-F5344CB8AC3E}">
        <p14:creationId xmlns:p14="http://schemas.microsoft.com/office/powerpoint/2010/main" val="2989051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F02E-77D7-F144-B97F-BC25F5510E1E}"/>
              </a:ext>
            </a:extLst>
          </p:cNvPr>
          <p:cNvSpPr>
            <a:spLocks noGrp="1"/>
          </p:cNvSpPr>
          <p:nvPr>
            <p:ph type="title"/>
          </p:nvPr>
        </p:nvSpPr>
        <p:spPr/>
        <p:txBody>
          <a:bodyPr/>
          <a:lstStyle/>
          <a:p>
            <a:r>
              <a:rPr lang="en-US" dirty="0"/>
              <a:t>The Last Supper</a:t>
            </a:r>
          </a:p>
        </p:txBody>
      </p:sp>
      <p:sp>
        <p:nvSpPr>
          <p:cNvPr id="3" name="Content Placeholder 2">
            <a:extLst>
              <a:ext uri="{FF2B5EF4-FFF2-40B4-BE49-F238E27FC236}">
                <a16:creationId xmlns:a16="http://schemas.microsoft.com/office/drawing/2014/main" id="{543DB210-510D-CF4F-BD0B-E870C039FE5A}"/>
              </a:ext>
            </a:extLst>
          </p:cNvPr>
          <p:cNvSpPr>
            <a:spLocks noGrp="1"/>
          </p:cNvSpPr>
          <p:nvPr>
            <p:ph idx="1"/>
          </p:nvPr>
        </p:nvSpPr>
        <p:spPr>
          <a:xfrm>
            <a:off x="1638300" y="1905000"/>
            <a:ext cx="8915400" cy="3777622"/>
          </a:xfrm>
        </p:spPr>
        <p:txBody>
          <a:bodyPr/>
          <a:lstStyle/>
          <a:p>
            <a:pPr marL="0" indent="0">
              <a:buNone/>
            </a:pPr>
            <a:endParaRPr lang="en-US" dirty="0"/>
          </a:p>
        </p:txBody>
      </p:sp>
      <p:pic>
        <p:nvPicPr>
          <p:cNvPr id="4" name="Online Media 3" descr="Luke 22:7-22 - The Last Supper at the Passover">
            <a:hlinkClick r:id="" action="ppaction://media"/>
            <a:extLst>
              <a:ext uri="{FF2B5EF4-FFF2-40B4-BE49-F238E27FC236}">
                <a16:creationId xmlns:a16="http://schemas.microsoft.com/office/drawing/2014/main" id="{D86001FF-AEA8-3A4F-865E-8EF8CABB3FC4}"/>
              </a:ext>
            </a:extLst>
          </p:cNvPr>
          <p:cNvPicPr>
            <a:picLocks noRot="1" noChangeAspect="1"/>
          </p:cNvPicPr>
          <p:nvPr>
            <a:videoFile r:link="rId1"/>
          </p:nvPr>
        </p:nvPicPr>
        <p:blipFill>
          <a:blip r:embed="rId3"/>
          <a:stretch>
            <a:fillRect/>
          </a:stretch>
        </p:blipFill>
        <p:spPr>
          <a:xfrm>
            <a:off x="1545486" y="1371600"/>
            <a:ext cx="8915400" cy="5037202"/>
          </a:xfrm>
          <a:prstGeom prst="rect">
            <a:avLst/>
          </a:prstGeom>
        </p:spPr>
      </p:pic>
    </p:spTree>
    <p:extLst>
      <p:ext uri="{BB962C8B-B14F-4D97-AF65-F5344CB8AC3E}">
        <p14:creationId xmlns:p14="http://schemas.microsoft.com/office/powerpoint/2010/main" val="269686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27FC4-39BA-B443-B885-531F6DD9B46C}"/>
              </a:ext>
            </a:extLst>
          </p:cNvPr>
          <p:cNvSpPr>
            <a:spLocks noGrp="1"/>
          </p:cNvSpPr>
          <p:nvPr>
            <p:ph type="title"/>
          </p:nvPr>
        </p:nvSpPr>
        <p:spPr/>
        <p:txBody>
          <a:bodyPr/>
          <a:lstStyle/>
          <a:p>
            <a:r>
              <a:rPr lang="en-US" dirty="0"/>
              <a:t>The Last Supper</a:t>
            </a:r>
          </a:p>
        </p:txBody>
      </p:sp>
      <p:sp>
        <p:nvSpPr>
          <p:cNvPr id="3" name="Content Placeholder 2">
            <a:extLst>
              <a:ext uri="{FF2B5EF4-FFF2-40B4-BE49-F238E27FC236}">
                <a16:creationId xmlns:a16="http://schemas.microsoft.com/office/drawing/2014/main" id="{264C6B69-DAA1-9F42-8440-984DAFCBF8E4}"/>
              </a:ext>
            </a:extLst>
          </p:cNvPr>
          <p:cNvSpPr>
            <a:spLocks noGrp="1"/>
          </p:cNvSpPr>
          <p:nvPr>
            <p:ph idx="1"/>
          </p:nvPr>
        </p:nvSpPr>
        <p:spPr/>
        <p:txBody>
          <a:bodyPr>
            <a:normAutofit/>
          </a:bodyPr>
          <a:lstStyle/>
          <a:p>
            <a:r>
              <a:rPr lang="en-US" dirty="0"/>
              <a:t>Another key point where Luke’s perspective is evident is the account of Jesus’ last meal with his disciples (22:14-23). </a:t>
            </a:r>
          </a:p>
          <a:p>
            <a:r>
              <a:rPr lang="en-US" dirty="0"/>
              <a:t>The sayings over the bread and the cup (22:19-20) resemble the forms that Paul records in 1 Cor 11:23-25 and may come from the same tradition of celebrating the Christian eucharist. </a:t>
            </a:r>
          </a:p>
          <a:p>
            <a:r>
              <a:rPr lang="en-US" dirty="0"/>
              <a:t>Of equal interest is the fact that Luke prefaces the words over bread and wine with a blessing over a cup (23:17). </a:t>
            </a:r>
          </a:p>
          <a:p>
            <a:pPr lvl="1"/>
            <a:r>
              <a:rPr lang="en-US" dirty="0"/>
              <a:t>Luke may simply be remembering the practice of a Jewish Passover Seder, but he also may have another purpose in mind. </a:t>
            </a:r>
          </a:p>
        </p:txBody>
      </p:sp>
    </p:spTree>
    <p:extLst>
      <p:ext uri="{BB962C8B-B14F-4D97-AF65-F5344CB8AC3E}">
        <p14:creationId xmlns:p14="http://schemas.microsoft.com/office/powerpoint/2010/main" val="2297816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2B97C-D225-E146-B750-D3D330F269E6}"/>
              </a:ext>
            </a:extLst>
          </p:cNvPr>
          <p:cNvSpPr>
            <a:spLocks noGrp="1"/>
          </p:cNvSpPr>
          <p:nvPr>
            <p:ph type="title"/>
          </p:nvPr>
        </p:nvSpPr>
        <p:spPr/>
        <p:txBody>
          <a:bodyPr/>
          <a:lstStyle/>
          <a:p>
            <a:r>
              <a:rPr lang="en-US" dirty="0"/>
              <a:t>The Last Supper</a:t>
            </a:r>
          </a:p>
        </p:txBody>
      </p:sp>
      <p:sp>
        <p:nvSpPr>
          <p:cNvPr id="3" name="Content Placeholder 2">
            <a:extLst>
              <a:ext uri="{FF2B5EF4-FFF2-40B4-BE49-F238E27FC236}">
                <a16:creationId xmlns:a16="http://schemas.microsoft.com/office/drawing/2014/main" id="{B53F7F8C-059C-8746-B56F-3C1845308194}"/>
              </a:ext>
            </a:extLst>
          </p:cNvPr>
          <p:cNvSpPr>
            <a:spLocks noGrp="1"/>
          </p:cNvSpPr>
          <p:nvPr>
            <p:ph idx="1"/>
          </p:nvPr>
        </p:nvSpPr>
        <p:spPr>
          <a:xfrm>
            <a:off x="2589212" y="1739348"/>
            <a:ext cx="8915400" cy="4171874"/>
          </a:xfrm>
        </p:spPr>
        <p:txBody>
          <a:bodyPr>
            <a:normAutofit fontScale="92500"/>
          </a:bodyPr>
          <a:lstStyle/>
          <a:p>
            <a:r>
              <a:rPr lang="en-US" dirty="0"/>
              <a:t>The first saying on the cup is framed by two vows that Jesus would not eat nor drink again until he did so in the Kingdom of God. </a:t>
            </a:r>
          </a:p>
          <a:p>
            <a:r>
              <a:rPr lang="en-US" dirty="0"/>
              <a:t>This distinctive touch in the account of the meal is relevant to the shift in eschatological perspective evident in the discourse of the previous chapter. </a:t>
            </a:r>
          </a:p>
          <a:p>
            <a:r>
              <a:rPr lang="en-US" dirty="0"/>
              <a:t>Jesus’ vow and prophecy is in fact fulfilled within the story of the Gospel, at two points</a:t>
            </a:r>
          </a:p>
          <a:p>
            <a:pPr lvl="1"/>
            <a:r>
              <a:rPr lang="en-US" dirty="0"/>
              <a:t>One in the distinctive Lukan story of the encounter with the disciples on the road to Emmaus (24:13-35) </a:t>
            </a:r>
          </a:p>
          <a:p>
            <a:pPr lvl="1"/>
            <a:r>
              <a:rPr lang="en-US" dirty="0"/>
              <a:t>Another when Jesus appears to the assembled disciples on Easter night (24:36-43)</a:t>
            </a:r>
          </a:p>
          <a:p>
            <a:r>
              <a:rPr lang="en-US" dirty="0"/>
              <a:t>Jesus does indeed eat and drink again with his disciples, not in a distant time and place, but in his presence with them as the Resurrected one. For Luke, the decisive moment in the coming of the Son of Man has already taken place.</a:t>
            </a:r>
          </a:p>
          <a:p>
            <a:endParaRPr lang="en-US" dirty="0"/>
          </a:p>
        </p:txBody>
      </p:sp>
    </p:spTree>
    <p:extLst>
      <p:ext uri="{BB962C8B-B14F-4D97-AF65-F5344CB8AC3E}">
        <p14:creationId xmlns:p14="http://schemas.microsoft.com/office/powerpoint/2010/main" val="36199452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8430</TotalTime>
  <Words>1428</Words>
  <Application>Microsoft Macintosh PowerPoint</Application>
  <PresentationFormat>Widescreen</PresentationFormat>
  <Paragraphs>58</Paragraphs>
  <Slides>12</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LENTEN STUDY - Luke </vt:lpstr>
      <vt:lpstr>Jesus In Jerusalem</vt:lpstr>
      <vt:lpstr> Luke (21:7-33)</vt:lpstr>
      <vt:lpstr>Luke 21:20-24</vt:lpstr>
      <vt:lpstr>Destruction of Jerusalem </vt:lpstr>
      <vt:lpstr>Luke 20:34-36</vt:lpstr>
      <vt:lpstr>The Last Supper</vt:lpstr>
      <vt:lpstr>The Last Supper</vt:lpstr>
      <vt:lpstr>The Last Supper</vt:lpstr>
      <vt:lpstr>Already and Not Yet</vt:lpstr>
      <vt:lpstr>Luke to Acts and the Church</vt:lpstr>
      <vt:lpstr>Discussion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LENTEN STUDY  WEEK 7</dc:title>
  <dc:creator>Mary Margaret Porter</dc:creator>
  <cp:lastModifiedBy>Garrell Keesler</cp:lastModifiedBy>
  <cp:revision>18</cp:revision>
  <dcterms:created xsi:type="dcterms:W3CDTF">2021-03-22T17:15:09Z</dcterms:created>
  <dcterms:modified xsi:type="dcterms:W3CDTF">2021-03-29T15:56:24Z</dcterms:modified>
</cp:coreProperties>
</file>